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5.xml" ContentType="application/vnd.openxmlformats-officedocument.presentationml.tags+xml"/>
  <Override PartName="/ppt/notesSlides/notesSlide1.xml" ContentType="application/vnd.openxmlformats-officedocument.presentationml.notesSlide+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34"/>
  </p:notesMasterIdLst>
  <p:handoutMasterIdLst>
    <p:handoutMasterId r:id="rId35"/>
  </p:handoutMasterIdLst>
  <p:sldIdLst>
    <p:sldId id="890" r:id="rId5"/>
    <p:sldId id="430" r:id="rId6"/>
    <p:sldId id="629" r:id="rId7"/>
    <p:sldId id="630" r:id="rId8"/>
    <p:sldId id="631" r:id="rId9"/>
    <p:sldId id="333" r:id="rId10"/>
    <p:sldId id="327" r:id="rId11"/>
    <p:sldId id="522" r:id="rId12"/>
    <p:sldId id="625" r:id="rId13"/>
    <p:sldId id="542" r:id="rId14"/>
    <p:sldId id="523" r:id="rId15"/>
    <p:sldId id="488" r:id="rId16"/>
    <p:sldId id="489" r:id="rId17"/>
    <p:sldId id="490" r:id="rId18"/>
    <p:sldId id="888" r:id="rId19"/>
    <p:sldId id="492" r:id="rId20"/>
    <p:sldId id="437" r:id="rId21"/>
    <p:sldId id="335" r:id="rId22"/>
    <p:sldId id="626" r:id="rId23"/>
    <p:sldId id="627" r:id="rId24"/>
    <p:sldId id="433" r:id="rId25"/>
    <p:sldId id="434" r:id="rId26"/>
    <p:sldId id="508" r:id="rId27"/>
    <p:sldId id="635" r:id="rId28"/>
    <p:sldId id="551" r:id="rId29"/>
    <p:sldId id="552" r:id="rId30"/>
    <p:sldId id="886" r:id="rId31"/>
    <p:sldId id="642" r:id="rId32"/>
    <p:sldId id="889" r:id="rId33"/>
  </p:sldIdLst>
  <p:sldSz cx="12192000" cy="6858000"/>
  <p:notesSz cx="7772400" cy="10058400"/>
  <p:custDataLst>
    <p:tags r:id="rId36"/>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C0D7DC47-AE85-4F4F-A7F4-B7B15DCDB9B1}">
          <p14:sldIdLst>
            <p14:sldId id="890"/>
            <p14:sldId id="430"/>
            <p14:sldId id="629"/>
            <p14:sldId id="630"/>
          </p14:sldIdLst>
        </p14:section>
        <p14:section name="Section 1: Amazon Relational Database Service" id="{E521C0A0-4503-4F63-8A1E-F8775444D549}">
          <p14:sldIdLst>
            <p14:sldId id="631"/>
            <p14:sldId id="333"/>
            <p14:sldId id="327"/>
            <p14:sldId id="522"/>
            <p14:sldId id="625"/>
            <p14:sldId id="542"/>
            <p14:sldId id="523"/>
            <p14:sldId id="488"/>
            <p14:sldId id="489"/>
            <p14:sldId id="490"/>
            <p14:sldId id="888"/>
            <p14:sldId id="492"/>
            <p14:sldId id="437"/>
            <p14:sldId id="335"/>
            <p14:sldId id="626"/>
            <p14:sldId id="627"/>
            <p14:sldId id="433"/>
            <p14:sldId id="434"/>
            <p14:sldId id="508"/>
          </p14:sldIdLst>
        </p14:section>
        <p14:section name="Lab 5: Build Your DB Server and Interact with Your DB Using an App" id="{3158A907-B490-423E-B045-84C725BBCE46}">
          <p14:sldIdLst>
            <p14:sldId id="635"/>
            <p14:sldId id="551"/>
            <p14:sldId id="552"/>
            <p14:sldId id="886"/>
            <p14:sldId id="642"/>
          </p14:sldIdLst>
        </p14:section>
        <p14:section name="Module Wrap up" id="{E2F39349-66F4-426B-8716-BD4619541D4A}">
          <p14:sldIdLst>
            <p14:sldId id="8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B98E4-4A3A-4546-B894-5C92A209D9DE}" v="15" dt="2022-05-19T19:17:42.223"/>
    <p1510:client id="{C6BDF64B-8E0D-497F-AC71-26A531C7F0B1}" v="155" dt="2022-05-19T19:21:32.60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44" autoAdjust="0"/>
  </p:normalViewPr>
  <p:slideViewPr>
    <p:cSldViewPr snapToGrid="0">
      <p:cViewPr varScale="1">
        <p:scale>
          <a:sx n="68" d="100"/>
          <a:sy n="68" d="100"/>
        </p:scale>
        <p:origin x="792" y="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5/2/2023</a:t>
            </a:fld>
            <a:endParaRPr lang="en-US"/>
          </a:p>
        </p:txBody>
      </p:sp>
      <p:sp>
        <p:nvSpPr>
          <p:cNvPr id="4" name="Footer Placeholder 3">
            <a:extLst>
              <a:ext uri="{FF2B5EF4-FFF2-40B4-BE49-F238E27FC236}">
                <a16:creationId xmlns:a16="http://schemas.microsoft.com/office/drawing/2014/main" xmlns=""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xmlns="" id="{C699566B-B88A-1CBC-7F36-A720D61EE72B}"/>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xmlns="" id="{7A2EC60C-E74D-00C4-CD52-02245A306FE8}"/>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xmlns="" id="{C13DAA92-A7AB-308A-2C2B-E646274B4699}"/>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xmlns="" id="{E3FCEA05-1994-92B8-39EC-AB59391EC11B}"/>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70886B93-3B7F-6549-8D8C-BC97C4C46C47}" type="slidenum">
              <a:rPr lang="en-US" smtClean="0"/>
              <a:t>‹#›</a:t>
            </a:fld>
            <a:endParaRPr lang="en-US"/>
          </a:p>
        </p:txBody>
      </p:sp>
      <p:sp>
        <p:nvSpPr>
          <p:cNvPr id="13" name="Date Placeholder 12">
            <a:extLst>
              <a:ext uri="{FF2B5EF4-FFF2-40B4-BE49-F238E27FC236}">
                <a16:creationId xmlns:a16="http://schemas.microsoft.com/office/drawing/2014/main" xmlns="" id="{12CCB18F-14F6-A834-8A8A-204D2F44FC99}"/>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9B13B6-04AF-4E45-976B-1BB7ED12A0B5}" type="datetimeFigureOut">
              <a:rPr lang="en-US" smtClean="0"/>
              <a:t>5/2/2023</a:t>
            </a:fld>
            <a:endParaRPr lang="en-US"/>
          </a:p>
        </p:txBody>
      </p:sp>
      <p:sp>
        <p:nvSpPr>
          <p:cNvPr id="14" name="Notes Placeholder 13">
            <a:extLst>
              <a:ext uri="{FF2B5EF4-FFF2-40B4-BE49-F238E27FC236}">
                <a16:creationId xmlns:a16="http://schemas.microsoft.com/office/drawing/2014/main" xmlns="" id="{7D9B8C13-3428-F86B-6B9D-4FDF5CD06C13}"/>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 xmlns:a16="http://schemas.microsoft.com/office/drawing/2014/main"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1250220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332639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03620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379420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02793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1691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58776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4965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50534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3131825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29813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36860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3340968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402091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3903508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54513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49018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491132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846325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391884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436764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97688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793758"/>
          </a:xfrm>
          <a:prstGeom prst="rect">
            <a:avLst/>
          </a:prstGeom>
        </p:spPr>
        <p:txBody>
          <a:bodyPr/>
          <a:lstStyle/>
          <a:p>
            <a:pPr marL="0" indent="0">
              <a:buFont typeface="Arial" panose="020B0604020202020204" pitchFamily="34" charset="0"/>
              <a:buNone/>
            </a:pP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1503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lvl="0"/>
            <a:endParaRPr lang="en-US" dirty="0"/>
          </a:p>
        </p:txBody>
      </p:sp>
    </p:spTree>
    <p:extLst>
      <p:ext uri="{BB962C8B-B14F-4D97-AF65-F5344CB8AC3E}">
        <p14:creationId xmlns:p14="http://schemas.microsoft.com/office/powerpoint/2010/main" val="384550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680518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9099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498694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41287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95919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F3DBA0A-EF04-44BD-A704-1C36C47D2821}"/>
              </a:ext>
              <a:ext uri="{C183D7F6-B498-43B3-948B-1728B52AA6E4}">
                <adec:decorative xmlns:adec="http://schemas.microsoft.com/office/drawing/2017/decorative" xmlns=""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xmlns="" id="{1636AFF1-562B-467D-8DC1-B38C08FBD4C3}"/>
                </a:ext>
                <a:ext uri="{C183D7F6-B498-43B3-948B-1728B52AA6E4}">
                  <adec:decorative xmlns:adec="http://schemas.microsoft.com/office/drawing/2017/decorative" xmlns=""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xmlns="" id="{D7310E2A-808D-407A-87D7-C505B238AAE6}"/>
                </a:ext>
                <a:ext uri="{C183D7F6-B498-43B3-948B-1728B52AA6E4}">
                  <adec:decorative xmlns:adec="http://schemas.microsoft.com/office/drawing/2017/decorative" xmlns=""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xmlns="" id="{62D1E38E-9540-4F40-B30D-C4E76EF85FD1}"/>
                </a:ext>
                <a:ext uri="{C183D7F6-B498-43B3-948B-1728B52AA6E4}">
                  <adec:decorative xmlns:adec="http://schemas.microsoft.com/office/drawing/2017/decorative" xmlns=""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xmlns="" id="{D2B179F5-8754-4804-B83A-9F86A1FABFC5}"/>
                </a:ext>
                <a:ext uri="{C183D7F6-B498-43B3-948B-1728B52AA6E4}">
                  <adec:decorative xmlns:adec="http://schemas.microsoft.com/office/drawing/2017/decorative" xmlns=""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xmlns="" id="{0C3C1B84-8505-4B24-973C-848AC60399A7}"/>
                </a:ext>
                <a:ext uri="{C183D7F6-B498-43B3-948B-1728B52AA6E4}">
                  <adec:decorative xmlns:adec="http://schemas.microsoft.com/office/drawing/2017/decorative" xmlns=""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xmlns="" id="{EE68EF96-08A5-4475-A68D-AF69C928485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xmlns=""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xmlns=""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xmlns=""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xmlns=""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xmlns=""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xmlns="" id="{1271813C-5B30-4D24-8175-91D870333A95}"/>
              </a:ext>
              <a:ext uri="{C183D7F6-B498-43B3-948B-1728B52AA6E4}">
                <adec:decorative xmlns:adec="http://schemas.microsoft.com/office/drawing/2017/decorative" xmlns=""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xmlns=""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xmlns=""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xmlns=""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xmlns=""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56064E0D-105A-4446-B967-229FA49D135D}"/>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279CDF30-3118-4A2F-93E0-DACD532E91B1}"/>
                </a:ext>
                <a:ext uri="{C183D7F6-B498-43B3-948B-1728B52AA6E4}">
                  <adec:decorative xmlns:adec="http://schemas.microsoft.com/office/drawing/2017/decorative" xmlns=""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4E6250DE-D4BC-48A7-942E-7C927E2BAC70}"/>
                </a:ext>
                <a:ext uri="{C183D7F6-B498-43B3-948B-1728B52AA6E4}">
                  <adec:decorative xmlns:adec="http://schemas.microsoft.com/office/drawing/2017/decorative" xmlns=""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xmlns="" id="{2697E9D6-D133-4E57-BD63-82D9E5002F18}"/>
                </a:ext>
                <a:ext uri="{C183D7F6-B498-43B3-948B-1728B52AA6E4}">
                  <adec:decorative xmlns:adec="http://schemas.microsoft.com/office/drawing/2017/decorative" xmlns=""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xmlns=""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xmlns=""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xmlns=""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DC4FACA1-07DC-44B9-A79C-2B7C9D1B9221}"/>
              </a:ext>
              <a:ext uri="{C183D7F6-B498-43B3-948B-1728B52AA6E4}">
                <adec:decorative xmlns:adec="http://schemas.microsoft.com/office/drawing/2017/decorative" xmlns=""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xmlns="" id="{EE5B0121-CFE7-4143-B7F3-FE4930450613}"/>
                </a:ext>
                <a:ext uri="{C183D7F6-B498-43B3-948B-1728B52AA6E4}">
                  <adec:decorative xmlns:adec="http://schemas.microsoft.com/office/drawing/2017/decorative" xmlns=""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xmlns="" id="{9BA1593B-ADE5-482C-A193-F57F78F9B860}"/>
                </a:ext>
                <a:ext uri="{C183D7F6-B498-43B3-948B-1728B52AA6E4}">
                  <adec:decorative xmlns:adec="http://schemas.microsoft.com/office/drawing/2017/decorative" xmlns=""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xmlns="" id="{A301667F-582A-4041-A2DA-F90362AE9A01}"/>
                </a:ext>
                <a:ext uri="{C183D7F6-B498-43B3-948B-1728B52AA6E4}">
                  <adec:decorative xmlns:adec="http://schemas.microsoft.com/office/drawing/2017/decorative" xmlns=""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A99EDB1B-417F-40E6-B075-BDD46EDBA854}"/>
                </a:ext>
                <a:ext uri="{C183D7F6-B498-43B3-948B-1728B52AA6E4}">
                  <adec:decorative xmlns:adec="http://schemas.microsoft.com/office/drawing/2017/decorative" xmlns=""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xmlns="" id="{C128A75B-DB20-42AF-A3FD-12E5F3588ACE}"/>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5">
              <a:extLst>
                <a:ext uri="{96DAC541-7B7A-43D3-8B79-37D633B846F1}">
                  <asvg:svgBlip xmlns:asvg="http://schemas.microsoft.com/office/drawing/2016/SVG/main" xmlns=""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xmlns=""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xmlns=""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xmlns=""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xmlns=""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3AAB48A-4CC9-410B-9FD0-0E32778B6BFF}"/>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xmlns=""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xmlns=""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CA5A47F4-760F-45B4-9DF3-86A7530E62D0}"/>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xmlns="" id="{A644AF2C-FFDC-4661-BF6B-D208E5E816FA}"/>
              </a:ext>
              <a:ext uri="{C183D7F6-B498-43B3-948B-1728B52AA6E4}">
                <adec:decorative xmlns:adec="http://schemas.microsoft.com/office/drawing/2017/decorative" xmlns=""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xmlns="" id="{E25EBCDC-6C07-4B35-82D5-0AC6628754E6}"/>
              </a:ext>
              <a:ext uri="{C183D7F6-B498-43B3-948B-1728B52AA6E4}">
                <adec:decorative xmlns:adec="http://schemas.microsoft.com/office/drawing/2017/decorative" xmlns=""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32C43914-0D84-493F-9BEB-DF30C6FD4C97}"/>
              </a:ext>
              <a:ext uri="{C183D7F6-B498-43B3-948B-1728B52AA6E4}">
                <adec:decorative xmlns:adec="http://schemas.microsoft.com/office/drawing/2017/decorative" xmlns=""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30E2FEDB-7122-4CE9-A695-390387894502}"/>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xmlns="" id="{BEFA658F-CEEA-4659-B30B-B79DCDF1C713}"/>
              </a:ext>
              <a:ext uri="{C183D7F6-B498-43B3-948B-1728B52AA6E4}">
                <adec:decorative xmlns:adec="http://schemas.microsoft.com/office/drawing/2017/decorative" xmlns=""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xmlns=""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xmlns=""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xmlns="" id="{839B152F-AE78-42AF-B8FB-09C753D41393}"/>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ECE86FD8-F169-471F-88EA-8FF7FCC5008E}"/>
              </a:ext>
              <a:ext uri="{C183D7F6-B498-43B3-948B-1728B52AA6E4}">
                <adec:decorative xmlns:adec="http://schemas.microsoft.com/office/drawing/2017/decorative" xmlns=""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xmlns="" id="{027B77B7-F317-4AA6-A627-75F5AE2E7A57}"/>
                </a:ext>
                <a:ext uri="{C183D7F6-B498-43B3-948B-1728B52AA6E4}">
                  <adec:decorative xmlns:adec="http://schemas.microsoft.com/office/drawing/2017/decorative" xmlns=""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xmlns="" id="{30CD656D-5337-4244-BA3E-ABD963579911}"/>
                </a:ext>
                <a:ext uri="{C183D7F6-B498-43B3-948B-1728B52AA6E4}">
                  <adec:decorative xmlns:adec="http://schemas.microsoft.com/office/drawing/2017/decorative" xmlns=""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xmlns="" id="{66A5F4A5-2CA3-4E34-97C1-74E113BA3D7E}"/>
                </a:ext>
                <a:ext uri="{C183D7F6-B498-43B3-948B-1728B52AA6E4}">
                  <adec:decorative xmlns:adec="http://schemas.microsoft.com/office/drawing/2017/decorative" xmlns=""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xmlns="" id="{961F7EBA-6264-4D1A-BA90-2C8A61C69B3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xmlns=""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xmlns=""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xmlns=""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xmlns=""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xmlns="" id="{E9ECC349-DC9E-43B4-9780-22F11542C500}"/>
              </a:ext>
              <a:ext uri="{C183D7F6-B498-43B3-948B-1728B52AA6E4}">
                <adec:decorative xmlns:adec="http://schemas.microsoft.com/office/drawing/2017/decorative" xmlns=""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xmlns=""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849E56B7-246D-4386-B8C5-E253AD940C1B}"/>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xmlns=""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xmlns=""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xmlns=""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xmlns=""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xmlns=""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xmlns=""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xmlns=""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1BFB2E0D-B82D-49CC-9802-AFB8BA6D0938}"/>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xmlns=""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xmlns=""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xmlns=""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xmlns=""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xmlns=""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xmlns=""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xmlns=""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xmlns=""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7B3DCE0D-B1BB-4208-8FF4-6B7AC00DC28E}"/>
              </a:ext>
              <a:ext uri="{C183D7F6-B498-43B3-948B-1728B52AA6E4}">
                <adec:decorative xmlns:adec="http://schemas.microsoft.com/office/drawing/2017/decorative" xmlns=""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xmlns="" id="{B149FB85-86EE-4435-AFFD-185416ABD0BC}"/>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F802EE88-1736-4DCA-8546-B833E1DC91F1}"/>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1909D555-A83A-43A3-ACF3-38A8D3D654E1}"/>
                </a:ext>
                <a:ext uri="{C183D7F6-B498-43B3-948B-1728B52AA6E4}">
                  <adec:decorative xmlns:adec="http://schemas.microsoft.com/office/drawing/2017/decorative" xmlns=""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F4EB4C23-6D3D-4AFD-8C20-ABBDE0E95555}"/>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xmlns=""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xmlns=""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xmlns="" id="{97C88FB1-7BD6-48D3-9B99-1098619F5246}"/>
              </a:ext>
              <a:ext uri="{C183D7F6-B498-43B3-948B-1728B52AA6E4}">
                <adec:decorative xmlns:adec="http://schemas.microsoft.com/office/drawing/2017/decorative" xmlns=""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xmlns=""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xmlns="" id="{536ADC96-59CC-4670-BA80-757A11151BF9}"/>
              </a:ext>
              <a:ext uri="{C183D7F6-B498-43B3-948B-1728B52AA6E4}">
                <adec:decorative xmlns:adec="http://schemas.microsoft.com/office/drawing/2017/decorative" xmlns=""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xmlns=""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xmlns="" id="{DEC705E3-5BBB-4173-AAF5-E12991B7D59F}"/>
              </a:ext>
              <a:ext uri="{C183D7F6-B498-43B3-948B-1728B52AA6E4}">
                <adec:decorative xmlns:adec="http://schemas.microsoft.com/office/drawing/2017/decorative" xmlns=""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xmlns=""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xmlns=""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xmlns=""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xmlns="" id="{BA2767B8-F34C-4600-8F4B-21C0CDFE578E}"/>
              </a:ext>
              <a:ext uri="{C183D7F6-B498-43B3-948B-1728B52AA6E4}">
                <adec:decorative xmlns:adec="http://schemas.microsoft.com/office/drawing/2017/decorative" xmlns=""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xmlns=""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xmlns=""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xmlns="" id="{0CE211BC-1E62-4A42-A199-9B1FBAD2CE23}"/>
              </a:ext>
              <a:ext uri="{C183D7F6-B498-43B3-948B-1728B52AA6E4}">
                <adec:decorative xmlns:adec="http://schemas.microsoft.com/office/drawing/2017/decorative" xmlns=""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xmlns=""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xmlns=""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xmlns="" id="{815CD5D2-790A-41FA-B807-B7B212763D05}"/>
              </a:ext>
              <a:ext uri="{C183D7F6-B498-43B3-948B-1728B52AA6E4}">
                <adec:decorative xmlns:adec="http://schemas.microsoft.com/office/drawing/2017/decorative" xmlns=""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xmlns=""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xmlns=""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xmlns="" id="{1D19D589-0526-4B91-878C-8F5B57AFE6B1}"/>
              </a:ext>
              <a:ext uri="{C183D7F6-B498-43B3-948B-1728B52AA6E4}">
                <adec:decorative xmlns:adec="http://schemas.microsoft.com/office/drawing/2017/decorative" xmlns=""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xmlns=""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xmlns=""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xmlns="" id="{6A136B8D-0BEF-4C03-8B3C-BF95C65548B3}"/>
              </a:ext>
              <a:ext uri="{C183D7F6-B498-43B3-948B-1728B52AA6E4}">
                <adec:decorative xmlns:adec="http://schemas.microsoft.com/office/drawing/2017/decorative" xmlns=""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xmlns=""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xmlns=""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xmlns="" id="{AF549A83-F8CE-463B-9ED5-5A303AC8AC23}"/>
              </a:ext>
              <a:ext uri="{C183D7F6-B498-43B3-948B-1728B52AA6E4}">
                <adec:decorative xmlns:adec="http://schemas.microsoft.com/office/drawing/2017/decorative" xmlns=""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xmlns=""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xmlns=""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xmlns="" id="{0FD6813E-DBAA-47AF-94A9-F300864878FA}"/>
              </a:ext>
              <a:ext uri="{C183D7F6-B498-43B3-948B-1728B52AA6E4}">
                <adec:decorative xmlns:adec="http://schemas.microsoft.com/office/drawing/2017/decorative" xmlns=""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xmlns=""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xmlns=""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xmlns="" id="{9A78C933-BE2D-4980-BE96-E14880669883}"/>
              </a:ext>
              <a:ext uri="{C183D7F6-B498-43B3-948B-1728B52AA6E4}">
                <adec:decorative xmlns:adec="http://schemas.microsoft.com/office/drawing/2017/decorative" xmlns=""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xmlns=""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xmlns=""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xmlns=""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xmlns=""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xmlns=""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xmlns=""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xmlns=""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xmlns=""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xmlns=""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xmlns=""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xmlns="" id="{5E3E830F-DE1F-4A8F-992F-1D4BF5866636}"/>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xmlns="" id="{5C923B7C-0930-466B-9A4C-4F269F22E021}"/>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xmlns="" id="{B2860AF7-2188-43EF-8A31-A9170F25AF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xmlns=""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xmlns=""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xmlns="" id="{C6078C7F-2E33-426C-96FF-E7084DD86E7E}"/>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xmlns="" id="{5D3C4E6B-760F-4EC0-919D-D0EEACF9ACA9}"/>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xmlns="" id="{90E6AE4C-E744-4586-850E-BEDD7EE7AB80}"/>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xmlns=""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xmlns=""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xmlns=""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xmlns=""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xmlns=""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xmlns=""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xmlns=""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xmlns=""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xmlns=""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xmlns=""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xmlns=""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xmlns=""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xmlns=""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xmlns=""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xmlns=""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xmlns=""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xmlns="" id="{1BDF6026-D674-4E63-8B3A-CBDFE9E787C1}"/>
                </a:ext>
                <a:ext uri="{C183D7F6-B498-43B3-948B-1728B52AA6E4}">
                  <adec:decorative xmlns:adec="http://schemas.microsoft.com/office/drawing/2017/decorative" xmlns=""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xmlns="" id="{06BB4668-D264-4030-8700-4F9782A61534}"/>
                </a:ext>
                <a:ext uri="{C183D7F6-B498-43B3-948B-1728B52AA6E4}">
                  <adec:decorative xmlns:adec="http://schemas.microsoft.com/office/drawing/2017/decorative" xmlns=""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xmlns="" id="{8E17F594-599B-4FD9-8BCB-8E1C019CCB44}"/>
                </a:ext>
                <a:ext uri="{C183D7F6-B498-43B3-948B-1728B52AA6E4}">
                  <adec:decorative xmlns:adec="http://schemas.microsoft.com/office/drawing/2017/decorative" xmlns=""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xmlns="" id="{3826BD34-BA31-4D91-BFD2-6BBD94A51D24}"/>
                </a:ext>
                <a:ext uri="{C183D7F6-B498-43B3-948B-1728B52AA6E4}">
                  <adec:decorative xmlns:adec="http://schemas.microsoft.com/office/drawing/2017/decorative" xmlns=""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xmlns=""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xmlns=""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xmlns=""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xmlns="" id="{BF122BEF-CA51-4B5F-A9D2-5B4722001489}"/>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xmlns="" id="{80E3899F-10AE-440C-9957-5E3536890A76}"/>
                </a:ext>
                <a:ext uri="{C183D7F6-B498-43B3-948B-1728B52AA6E4}">
                  <adec:decorative xmlns:adec="http://schemas.microsoft.com/office/drawing/2017/decorative" xmlns=""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xmlns="" id="{AFED23B7-B88C-4046-B460-7E08C859BC7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xmlns=""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xmlns=""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xmlns=""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xmlns="" id="{1C269943-78A1-4304-AE96-B1F32EC214E6}"/>
                </a:ext>
                <a:ext uri="{C183D7F6-B498-43B3-948B-1728B52AA6E4}">
                  <adec:decorative xmlns:adec="http://schemas.microsoft.com/office/drawing/2017/decorative" xmlns=""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xmlns="" id="{A49D8E1E-772D-46F7-9ACE-C06929884B05}"/>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xmlns=""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xmlns=""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xmlns=""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xmlns=""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xmlns=""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xmlns=""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xmlns=""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xmlns=""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xmlns=""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xmlns="" id="{E9CD1AC9-3AAD-4061-9815-CA2A755752E2}"/>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E0B6FD1A-B839-4C89-A4D5-3B9A5AA24C31}"/>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xmlns="" id="{71CA29FE-029C-470F-8B2A-DE98B38B26DF}"/>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8B560738-A5A3-492F-8E11-B91E6716C30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xmlns=""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xmlns=""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xmlns=""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xmlns=""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xmlns=""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xmlns=""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xmlns=""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xmlns=""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xmlns=""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xmlns=""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xmlns=""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xmlns=""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xmlns=""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xmlns=""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xmlns=""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xmlns="" id="{7A68BE18-C9FD-4D64-BD55-20302868F06E}"/>
                </a:ext>
                <a:ext uri="{C183D7F6-B498-43B3-948B-1728B52AA6E4}">
                  <adec:decorative xmlns:adec="http://schemas.microsoft.com/office/drawing/2017/decorative" xmlns=""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xmlns="" id="{31622DCA-CB0C-4601-9C65-55CE8CDC7503}"/>
                </a:ext>
                <a:ext uri="{C183D7F6-B498-43B3-948B-1728B52AA6E4}">
                  <adec:decorative xmlns:adec="http://schemas.microsoft.com/office/drawing/2017/decorative" xmlns=""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xmlns="" id="{18A3C304-3B7F-434E-99A7-8B8C386B4EF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xmlns=""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xmlns=""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xmlns=""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xmlns=""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xmlns=""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7F823AF2-999D-4175-8C01-402CA4924585}"/>
              </a:ext>
              <a:ext uri="{C183D7F6-B498-43B3-948B-1728B52AA6E4}">
                <adec:decorative xmlns:adec="http://schemas.microsoft.com/office/drawing/2017/decorative" xmlns=""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xmlns="" id="{962C3F25-041D-4E5B-839E-FBB5D7B91A65}"/>
              </a:ext>
              <a:ext uri="{C183D7F6-B498-43B3-948B-1728B52AA6E4}">
                <adec:decorative xmlns:adec="http://schemas.microsoft.com/office/drawing/2017/decorative" xmlns=""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xmlns=""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xmlns=""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xmlns="" id="{A9006E65-0AC6-4AEC-9676-8B754EE037E9}"/>
              </a:ext>
              <a:ext uri="{C183D7F6-B498-43B3-948B-1728B52AA6E4}">
                <adec:decorative xmlns:adec="http://schemas.microsoft.com/office/drawing/2017/decorative" xmlns=""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xmlns=""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4543495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16" name="Picture 15">
            <a:extLst>
              <a:ext uri="{FF2B5EF4-FFF2-40B4-BE49-F238E27FC236}">
                <a16:creationId xmlns:a16="http://schemas.microsoft.com/office/drawing/2014/main" xmlns=""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285135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xmlns=""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8" name="Picture 7">
            <a:extLst>
              <a:ext uri="{FF2B5EF4-FFF2-40B4-BE49-F238E27FC236}">
                <a16:creationId xmlns:a16="http://schemas.microsoft.com/office/drawing/2014/main" xmlns=""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429582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xmlns="" id="{4AC7BB94-D444-F441-A88C-76F7DDCDC5EB}"/>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xmlns=""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xmlns=""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xmlns=""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16" name="Picture 15">
            <a:extLst>
              <a:ext uri="{FF2B5EF4-FFF2-40B4-BE49-F238E27FC236}">
                <a16:creationId xmlns:a16="http://schemas.microsoft.com/office/drawing/2014/main" xmlns=""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560788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8D6A50E3-62DD-469F-A4B4-2DC279107EB8}"/>
              </a:ext>
              <a:ext uri="{C183D7F6-B498-43B3-948B-1728B52AA6E4}">
                <adec:decorative xmlns:adec="http://schemas.microsoft.com/office/drawing/2017/decorative" xmlns=""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xmlns="" id="{165087FF-D0AD-4AD7-B899-B2227A662904}"/>
                </a:ext>
                <a:ext uri="{C183D7F6-B498-43B3-948B-1728B52AA6E4}">
                  <adec:decorative xmlns:adec="http://schemas.microsoft.com/office/drawing/2017/decorative" xmlns=""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xmlns="" id="{81DABB71-298F-46E6-9028-558C99DF72DF}"/>
                </a:ext>
                <a:ext uri="{C183D7F6-B498-43B3-948B-1728B52AA6E4}">
                  <adec:decorative xmlns:adec="http://schemas.microsoft.com/office/drawing/2017/decorative" xmlns=""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31FFCCD2-46F8-4A8C-9D8D-34F0218F69C7}"/>
                </a:ext>
                <a:ext uri="{C183D7F6-B498-43B3-948B-1728B52AA6E4}">
                  <adec:decorative xmlns:adec="http://schemas.microsoft.com/office/drawing/2017/decorative" xmlns=""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7E222A23-E698-4993-93A7-9606CF977314}"/>
                </a:ext>
                <a:ext uri="{C183D7F6-B498-43B3-948B-1728B52AA6E4}">
                  <adec:decorative xmlns:adec="http://schemas.microsoft.com/office/drawing/2017/decorative" xmlns=""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xmlns=""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xmlns=""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2019 Amazon Web Services, Inc. or its Affiliates. All rights reserved.</a:t>
            </a:r>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xmlns="" id="{FFDB7B2F-8327-B54A-A6DB-5F4F68ECD970}"/>
              </a:ext>
              <a:ext uri="{C183D7F6-B498-43B3-948B-1728B52AA6E4}">
                <adec:decorative xmlns:adec="http://schemas.microsoft.com/office/drawing/2017/decorative" xmlns=""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xmlns=""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7505724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pic>
        <p:nvPicPr>
          <p:cNvPr id="7" name="Picture 6">
            <a:extLst>
              <a:ext uri="{FF2B5EF4-FFF2-40B4-BE49-F238E27FC236}">
                <a16:creationId xmlns:a16="http://schemas.microsoft.com/office/drawing/2014/main" xmlns=""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xmlns="" id="{A201426F-66D0-6C49-85B0-A8C2D43E6E2C}"/>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515056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2019 Amazon Web Services, Inc. or its Affiliates. All rights reserved.</a:t>
            </a:r>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xmlns="" id="{B9293C6B-D94F-304A-A8F4-8745DAD9DF47}"/>
              </a:ext>
              <a:ext uri="{C183D7F6-B498-43B3-948B-1728B52AA6E4}">
                <adec:decorative xmlns:adec="http://schemas.microsoft.com/office/drawing/2017/decorative" xmlns=""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174004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48DE57BE-35D1-43C9-81E8-26E8A5D23F6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xmlns="" id="{BE65BC3A-8848-4619-963C-BD57EAEC2AA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EDF473F-575B-4FFB-BAF4-E227AF8A9566}"/>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xmlns=""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xmlns="" id="{F8F6CC5A-3CF0-480D-B25E-574EDC100323}"/>
              </a:ext>
              <a:ext uri="{C183D7F6-B498-43B3-948B-1728B52AA6E4}">
                <adec:decorative xmlns:adec="http://schemas.microsoft.com/office/drawing/2017/decorative" xmlns=""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xmlns="" id="{EF85A022-A363-4CD9-B810-5976000CBBC0}"/>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xmlns="" id="{2D6722E9-1C81-4073-B0F0-1BD01679C8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xmlns="" id="{E6ABDCA0-5043-47E4-83F1-F456F798534C}"/>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xmlns=""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xmlns="" id="{F30563F4-C022-4AE5-AB0E-380E2398A619}"/>
              </a:ext>
              <a:ext uri="{C183D7F6-B498-43B3-948B-1728B52AA6E4}">
                <adec:decorative xmlns:adec="http://schemas.microsoft.com/office/drawing/2017/decorative" xmlns=""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xmlns="" id="{E69D2142-6967-490F-8396-213F1FEE99B7}"/>
                </a:ext>
                <a:ext uri="{C183D7F6-B498-43B3-948B-1728B52AA6E4}">
                  <adec:decorative xmlns:adec="http://schemas.microsoft.com/office/drawing/2017/decorative" xmlns=""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xmlns="" id="{9BFD0B48-1965-4206-B782-7E2FE7076B82}"/>
                </a:ext>
                <a:ext uri="{C183D7F6-B498-43B3-948B-1728B52AA6E4}">
                  <adec:decorative xmlns:adec="http://schemas.microsoft.com/office/drawing/2017/decorative" xmlns="" val="1"/>
                </a:ext>
              </a:extLst>
            </p:cNvPr>
            <p:cNvPicPr>
              <a:picLocks noSelect="1"/>
            </p:cNvPicPr>
            <p:nvPr/>
          </p:nvPicPr>
          <p:blipFill>
            <a:blip r:embed="rId3">
              <a:extLst>
                <a:ext uri="{96DAC541-7B7A-43D3-8B79-37D633B846F1}">
                  <asvg:svgBlip xmlns:asvg="http://schemas.microsoft.com/office/drawing/2016/SVG/main" xmlns=""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xmlns=""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xmlns=""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xmlns=""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xmlns="" id="{BA3DF3DE-0044-49A0-893D-4AE69524AE45}"/>
              </a:ext>
              <a:ext uri="{C183D7F6-B498-43B3-948B-1728B52AA6E4}">
                <adec:decorative xmlns:adec="http://schemas.microsoft.com/office/drawing/2017/decorative" xmlns=""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xmlns="" id="{80E539AA-5F27-4E27-A2EB-0002A460B024}"/>
                </a:ext>
                <a:ext uri="{C183D7F6-B498-43B3-948B-1728B52AA6E4}">
                  <adec:decorative xmlns:adec="http://schemas.microsoft.com/office/drawing/2017/decorative" xmlns=""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xmlns="" id="{0BD8C101-546C-4D96-9A74-D006A704F407}"/>
                </a:ext>
                <a:ext uri="{C183D7F6-B498-43B3-948B-1728B52AA6E4}">
                  <adec:decorative xmlns:adec="http://schemas.microsoft.com/office/drawing/2017/decorative" xmlns=""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xmlns="" id="{AEE440B8-B31E-487C-92A7-B1713A372E58}"/>
                </a:ext>
                <a:ext uri="{C183D7F6-B498-43B3-948B-1728B52AA6E4}">
                  <adec:decorative xmlns:adec="http://schemas.microsoft.com/office/drawing/2017/decorative" xmlns=""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xmlns="" id="{41BC3838-CAD1-4E45-A629-8FAE25F8F357}"/>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xmlns=""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xmlns=""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xmlns=""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xmlns=""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8" Type="http://schemas.openxmlformats.org/officeDocument/2006/relationships/image" Target="../media/image3.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xmlns=""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xmlns=""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xmlns=""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xmlns="" id="{56ED120F-98B5-42C0-B16A-27FB0984653F}"/>
              </a:ext>
              <a:ext uri="{C183D7F6-B498-43B3-948B-1728B52AA6E4}">
                <adec:decorative xmlns:adec="http://schemas.microsoft.com/office/drawing/2017/decorative" xmlns="" val="1"/>
              </a:ext>
            </a:extLst>
          </p:cNvPr>
          <p:cNvPicPr>
            <a:picLocks noChangeAspect="1"/>
          </p:cNvPicPr>
          <p:nvPr/>
        </p:nvPicPr>
        <p:blipFill>
          <a:blip r:embed="rId56">
            <a:extLst>
              <a:ext uri="{96DAC541-7B7A-43D3-8B79-37D633B846F1}">
                <asvg:svgBlip xmlns:asvg="http://schemas.microsoft.com/office/drawing/2016/SVG/main" xmlns="" r:embed="rId58"/>
              </a:ext>
            </a:extLst>
          </a:blip>
          <a:stretch>
            <a:fillRect/>
          </a:stretch>
        </p:blipFill>
        <p:spPr>
          <a:xfrm>
            <a:off x="243599" y="6452308"/>
            <a:ext cx="366979" cy="219456"/>
          </a:xfrm>
          <a:prstGeom prst="rect">
            <a:avLst/>
          </a:prstGeom>
        </p:spPr>
      </p:pic>
    </p:spTree>
    <p:custDataLst>
      <p:tags r:id="rId54"/>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 id="2147484097" r:id="rId5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20.svg"/><Relationship Id="rId5" Type="http://schemas.openxmlformats.org/officeDocument/2006/relationships/image" Target="../media/image15.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6.xml"/><Relationship Id="rId5" Type="http://schemas.openxmlformats.org/officeDocument/2006/relationships/image" Target="../media/image20.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1.svg"/><Relationship Id="rId18" Type="http://schemas.openxmlformats.org/officeDocument/2006/relationships/image" Target="../media/image23.png"/><Relationship Id="rId3" Type="http://schemas.openxmlformats.org/officeDocument/2006/relationships/notesSlide" Target="../notesSlides/notesSlide13.xml"/><Relationship Id="rId7" Type="http://schemas.openxmlformats.org/officeDocument/2006/relationships/image" Target="../media/image35.svg"/><Relationship Id="rId12" Type="http://schemas.openxmlformats.org/officeDocument/2006/relationships/image" Target="../media/image29.png"/><Relationship Id="rId17" Type="http://schemas.openxmlformats.org/officeDocument/2006/relationships/image" Target="../media/image45.svg"/><Relationship Id="rId2" Type="http://schemas.openxmlformats.org/officeDocument/2006/relationships/slideLayout" Target="../slideLayouts/slideLayout12.xml"/><Relationship Id="rId16" Type="http://schemas.openxmlformats.org/officeDocument/2006/relationships/image" Target="../media/image31.png"/><Relationship Id="rId1" Type="http://schemas.openxmlformats.org/officeDocument/2006/relationships/tags" Target="../tags/tag67.xml"/><Relationship Id="rId6" Type="http://schemas.openxmlformats.org/officeDocument/2006/relationships/image" Target="../media/image26.png"/><Relationship Id="rId11" Type="http://schemas.openxmlformats.org/officeDocument/2006/relationships/image" Target="../media/image39.svg"/><Relationship Id="rId5" Type="http://schemas.openxmlformats.org/officeDocument/2006/relationships/image" Target="../media/image27.svg"/><Relationship Id="rId15" Type="http://schemas.openxmlformats.org/officeDocument/2006/relationships/image" Target="../media/image43.svg"/><Relationship Id="rId10" Type="http://schemas.openxmlformats.org/officeDocument/2006/relationships/image" Target="../media/image28.png"/><Relationship Id="rId19" Type="http://schemas.openxmlformats.org/officeDocument/2006/relationships/image" Target="../media/image31.svg"/><Relationship Id="rId4" Type="http://schemas.openxmlformats.org/officeDocument/2006/relationships/image" Target="../media/image21.png"/><Relationship Id="rId9" Type="http://schemas.openxmlformats.org/officeDocument/2006/relationships/image" Target="../media/image37.sv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1.svg"/><Relationship Id="rId3" Type="http://schemas.openxmlformats.org/officeDocument/2006/relationships/notesSlide" Target="../notesSlides/notesSlide14.xml"/><Relationship Id="rId7" Type="http://schemas.openxmlformats.org/officeDocument/2006/relationships/image" Target="../media/image37.svg"/><Relationship Id="rId12" Type="http://schemas.openxmlformats.org/officeDocument/2006/relationships/image" Target="../media/image29.png"/><Relationship Id="rId17" Type="http://schemas.openxmlformats.org/officeDocument/2006/relationships/image" Target="../media/image45.svg"/><Relationship Id="rId2" Type="http://schemas.openxmlformats.org/officeDocument/2006/relationships/slideLayout" Target="../slideLayouts/slideLayout12.xml"/><Relationship Id="rId16" Type="http://schemas.openxmlformats.org/officeDocument/2006/relationships/image" Target="../media/image31.png"/><Relationship Id="rId1" Type="http://schemas.openxmlformats.org/officeDocument/2006/relationships/tags" Target="../tags/tag68.xml"/><Relationship Id="rId6" Type="http://schemas.openxmlformats.org/officeDocument/2006/relationships/image" Target="../media/image27.png"/><Relationship Id="rId11" Type="http://schemas.openxmlformats.org/officeDocument/2006/relationships/image" Target="../media/image31.svg"/><Relationship Id="rId5" Type="http://schemas.openxmlformats.org/officeDocument/2006/relationships/image" Target="../media/image39.svg"/><Relationship Id="rId15" Type="http://schemas.openxmlformats.org/officeDocument/2006/relationships/image" Target="../media/image43.svg"/><Relationship Id="rId10"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47.sv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1.svg"/><Relationship Id="rId3" Type="http://schemas.openxmlformats.org/officeDocument/2006/relationships/notesSlide" Target="../notesSlides/notesSlide15.xml"/><Relationship Id="rId7" Type="http://schemas.openxmlformats.org/officeDocument/2006/relationships/image" Target="../media/image37.svg"/><Relationship Id="rId12" Type="http://schemas.openxmlformats.org/officeDocument/2006/relationships/image" Target="../media/image29.png"/><Relationship Id="rId17" Type="http://schemas.openxmlformats.org/officeDocument/2006/relationships/image" Target="../media/image45.svg"/><Relationship Id="rId2" Type="http://schemas.openxmlformats.org/officeDocument/2006/relationships/slideLayout" Target="../slideLayouts/slideLayout12.xml"/><Relationship Id="rId16" Type="http://schemas.openxmlformats.org/officeDocument/2006/relationships/image" Target="../media/image31.png"/><Relationship Id="rId1" Type="http://schemas.openxmlformats.org/officeDocument/2006/relationships/tags" Target="../tags/tag69.xml"/><Relationship Id="rId6" Type="http://schemas.openxmlformats.org/officeDocument/2006/relationships/image" Target="../media/image27.png"/><Relationship Id="rId11" Type="http://schemas.openxmlformats.org/officeDocument/2006/relationships/image" Target="../media/image31.svg"/><Relationship Id="rId5" Type="http://schemas.openxmlformats.org/officeDocument/2006/relationships/image" Target="../media/image39.svg"/><Relationship Id="rId15" Type="http://schemas.openxmlformats.org/officeDocument/2006/relationships/image" Target="../media/image43.svg"/><Relationship Id="rId10"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47.svg"/><Relationship Id="rId1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3.svg"/><Relationship Id="rId3" Type="http://schemas.openxmlformats.org/officeDocument/2006/relationships/notesSlide" Target="../notesSlides/notesSlide16.xml"/><Relationship Id="rId7" Type="http://schemas.openxmlformats.org/officeDocument/2006/relationships/image" Target="../media/image47.svg"/><Relationship Id="rId12" Type="http://schemas.openxmlformats.org/officeDocument/2006/relationships/image" Target="../media/image30.png"/><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32.png"/><Relationship Id="rId11" Type="http://schemas.openxmlformats.org/officeDocument/2006/relationships/image" Target="../media/image41.svg"/><Relationship Id="rId5" Type="http://schemas.openxmlformats.org/officeDocument/2006/relationships/image" Target="../media/image39.svg"/><Relationship Id="rId15" Type="http://schemas.openxmlformats.org/officeDocument/2006/relationships/image" Target="../media/image45.svg"/><Relationship Id="rId10"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1.sv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7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7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7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77.xml"/><Relationship Id="rId5" Type="http://schemas.openxmlformats.org/officeDocument/2006/relationships/image" Target="../media/image33.tiff"/><Relationship Id="rId4" Type="http://schemas.openxmlformats.org/officeDocument/2006/relationships/hyperlink" Target="http://www.amazon.com/"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78.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18" Type="http://schemas.openxmlformats.org/officeDocument/2006/relationships/image" Target="../media/image37.png"/><Relationship Id="rId3" Type="http://schemas.openxmlformats.org/officeDocument/2006/relationships/notesSlide" Target="../notesSlides/notesSlide25.xml"/><Relationship Id="rId7" Type="http://schemas.openxmlformats.org/officeDocument/2006/relationships/image" Target="../media/image51.svg"/><Relationship Id="rId12" Type="http://schemas.openxmlformats.org/officeDocument/2006/relationships/image" Target="../media/image29.png"/><Relationship Id="rId17" Type="http://schemas.openxmlformats.org/officeDocument/2006/relationships/image" Target="../media/image53.svg"/><Relationship Id="rId2" Type="http://schemas.openxmlformats.org/officeDocument/2006/relationships/slideLayout" Target="../slideLayouts/slideLayout12.xml"/><Relationship Id="rId16" Type="http://schemas.openxmlformats.org/officeDocument/2006/relationships/image" Target="../media/image36.png"/><Relationship Id="rId1" Type="http://schemas.openxmlformats.org/officeDocument/2006/relationships/tags" Target="../tags/tag79.xml"/><Relationship Id="rId6" Type="http://schemas.openxmlformats.org/officeDocument/2006/relationships/image" Target="../media/image35.png"/><Relationship Id="rId11" Type="http://schemas.openxmlformats.org/officeDocument/2006/relationships/image" Target="../media/image45.svg"/><Relationship Id="rId5" Type="http://schemas.openxmlformats.org/officeDocument/2006/relationships/image" Target="../media/image35.svg"/><Relationship Id="rId15" Type="http://schemas.openxmlformats.org/officeDocument/2006/relationships/image" Target="../media/image31.svg"/><Relationship Id="rId10" Type="http://schemas.openxmlformats.org/officeDocument/2006/relationships/image" Target="../media/image31.png"/><Relationship Id="rId19" Type="http://schemas.openxmlformats.org/officeDocument/2006/relationships/image" Target="../media/image55.svg"/><Relationship Id="rId4" Type="http://schemas.openxmlformats.org/officeDocument/2006/relationships/image" Target="../media/image26.png"/><Relationship Id="rId9" Type="http://schemas.openxmlformats.org/officeDocument/2006/relationships/image" Target="../media/image43.svg"/><Relationship Id="rId1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5.svg"/><Relationship Id="rId2" Type="http://schemas.openxmlformats.org/officeDocument/2006/relationships/slideLayout" Target="../slideLayouts/slideLayout12.xml"/><Relationship Id="rId1" Type="http://schemas.openxmlformats.org/officeDocument/2006/relationships/tags" Target="../tags/tag80.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18" Type="http://schemas.openxmlformats.org/officeDocument/2006/relationships/image" Target="../media/image15.png"/><Relationship Id="rId3" Type="http://schemas.openxmlformats.org/officeDocument/2006/relationships/notesSlide" Target="../notesSlides/notesSlide27.xml"/><Relationship Id="rId21" Type="http://schemas.openxmlformats.org/officeDocument/2006/relationships/image" Target="../media/image55.svg"/><Relationship Id="rId7" Type="http://schemas.openxmlformats.org/officeDocument/2006/relationships/image" Target="../media/image51.svg"/><Relationship Id="rId12" Type="http://schemas.openxmlformats.org/officeDocument/2006/relationships/image" Target="../media/image29.png"/><Relationship Id="rId17" Type="http://schemas.openxmlformats.org/officeDocument/2006/relationships/image" Target="../media/image53.svg"/><Relationship Id="rId2" Type="http://schemas.openxmlformats.org/officeDocument/2006/relationships/slideLayout" Target="../slideLayouts/slideLayout12.xml"/><Relationship Id="rId16" Type="http://schemas.openxmlformats.org/officeDocument/2006/relationships/image" Target="../media/image36.png"/><Relationship Id="rId20" Type="http://schemas.openxmlformats.org/officeDocument/2006/relationships/image" Target="../media/image37.png"/><Relationship Id="rId1" Type="http://schemas.openxmlformats.org/officeDocument/2006/relationships/tags" Target="../tags/tag81.xml"/><Relationship Id="rId6" Type="http://schemas.openxmlformats.org/officeDocument/2006/relationships/image" Target="../media/image35.png"/><Relationship Id="rId11" Type="http://schemas.openxmlformats.org/officeDocument/2006/relationships/image" Target="../media/image45.svg"/><Relationship Id="rId5" Type="http://schemas.openxmlformats.org/officeDocument/2006/relationships/image" Target="../media/image35.svg"/><Relationship Id="rId15" Type="http://schemas.openxmlformats.org/officeDocument/2006/relationships/image" Target="../media/image31.svg"/><Relationship Id="rId10" Type="http://schemas.openxmlformats.org/officeDocument/2006/relationships/image" Target="../media/image31.png"/><Relationship Id="rId19" Type="http://schemas.openxmlformats.org/officeDocument/2006/relationships/image" Target="../media/image20.svg"/><Relationship Id="rId4" Type="http://schemas.openxmlformats.org/officeDocument/2006/relationships/image" Target="../media/image26.png"/><Relationship Id="rId9" Type="http://schemas.openxmlformats.org/officeDocument/2006/relationships/image" Target="../media/image43.svg"/><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82.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8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0.xml"/><Relationship Id="rId5" Type="http://schemas.openxmlformats.org/officeDocument/2006/relationships/image" Target="../media/image20.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tags" Target="../tags/tag6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9.xml"/><Relationship Id="rId7" Type="http://schemas.openxmlformats.org/officeDocument/2006/relationships/image" Target="../media/image29.svg"/><Relationship Id="rId2" Type="http://schemas.openxmlformats.org/officeDocument/2006/relationships/slideLayout" Target="../slideLayouts/slideLayout12.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15</a:t>
            </a:r>
            <a:endParaRPr lang="en-US" sz="4000" dirty="0">
              <a:latin typeface="+mn-lt"/>
            </a:endParaRPr>
          </a:p>
        </p:txBody>
      </p:sp>
      <p:sp>
        <p:nvSpPr>
          <p:cNvPr id="2" name="Text Placeholder 1">
            <a:extLst>
              <a:ext uri="{FF2B5EF4-FFF2-40B4-BE49-F238E27FC236}">
                <a16:creationId xmlns="" xmlns:a16="http://schemas.microsoft.com/office/drawing/2014/main"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Dept. of Computer Science</a:t>
            </a:r>
            <a:endParaRPr lang="en-US" dirty="0"/>
          </a:p>
          <a:p>
            <a:pPr algn="ctr"/>
            <a:r>
              <a:rPr lang="en-US" dirty="0" smtClean="0"/>
              <a:t>FAST School </a:t>
            </a:r>
            <a:r>
              <a:rPr lang="en-US" dirty="0"/>
              <a:t>of </a:t>
            </a:r>
            <a:r>
              <a:rPr lang="en-US" dirty="0" smtClean="0"/>
              <a:t>Computing</a:t>
            </a:r>
          </a:p>
          <a:p>
            <a:pPr algn="ctr"/>
            <a:r>
              <a:rPr lang="en-US" dirty="0" smtClean="0"/>
              <a:t>NUCES Lahore</a:t>
            </a:r>
          </a:p>
          <a:p>
            <a:pPr algn="ctr"/>
            <a:endParaRPr lang="en-US" dirty="0"/>
          </a:p>
        </p:txBody>
      </p:sp>
    </p:spTree>
    <p:custDataLst>
      <p:tags r:id="rId1"/>
    </p:custDataLst>
    <p:extLst>
      <p:ext uri="{BB962C8B-B14F-4D97-AF65-F5344CB8AC3E}">
        <p14:creationId xmlns:p14="http://schemas.microsoft.com/office/powerpoint/2010/main" val="1945851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C1BDBC9-A750-4EA5-95CA-8D1B678F99F5}"/>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10</a:t>
            </a:fld>
            <a:endParaRPr lang="en-US"/>
          </a:p>
        </p:txBody>
      </p:sp>
      <p:sp>
        <p:nvSpPr>
          <p:cNvPr id="2" name="Title 1"/>
          <p:cNvSpPr>
            <a:spLocks noGrp="1"/>
          </p:cNvSpPr>
          <p:nvPr>
            <p:ph type="title"/>
          </p:nvPr>
        </p:nvSpPr>
        <p:spPr/>
        <p:txBody>
          <a:bodyPr>
            <a:normAutofit/>
          </a:bodyPr>
          <a:lstStyle/>
          <a:p>
            <a:r>
              <a:rPr lang="en-US"/>
              <a:t>From on-premises databases to Amazon RDS</a:t>
            </a:r>
          </a:p>
        </p:txBody>
      </p:sp>
      <p:sp>
        <p:nvSpPr>
          <p:cNvPr id="10" name="TextBox 9">
            <a:extLst>
              <a:ext uri="{FF2B5EF4-FFF2-40B4-BE49-F238E27FC236}">
                <a16:creationId xmlns:a16="http://schemas.microsoft.com/office/drawing/2014/main" xmlns="" id="{B6036A0F-C2FD-5C4F-A938-8AFCB5C1F050}"/>
              </a:ext>
            </a:extLst>
          </p:cNvPr>
          <p:cNvSpPr txBox="1"/>
          <p:nvPr/>
        </p:nvSpPr>
        <p:spPr>
          <a:xfrm>
            <a:off x="871221" y="1398074"/>
            <a:ext cx="2588974" cy="369332"/>
          </a:xfrm>
          <a:prstGeom prst="rect">
            <a:avLst/>
          </a:prstGeom>
          <a:noFill/>
        </p:spPr>
        <p:txBody>
          <a:bodyPr wrap="square" rtlCol="0">
            <a:spAutoFit/>
          </a:bodyPr>
          <a:lstStyle/>
          <a:p>
            <a:r>
              <a:rPr lang="en-US"/>
              <a:t>On-premises database</a:t>
            </a:r>
          </a:p>
        </p:txBody>
      </p:sp>
      <p:sp>
        <p:nvSpPr>
          <p:cNvPr id="6" name="Rectangle: Rounded Corners 5" descr="Compares services provided for on-premises databases with running a database on EC2 and Amazon RDS or Amazon Aurora.">
            <a:extLst>
              <a:ext uri="{FF2B5EF4-FFF2-40B4-BE49-F238E27FC236}">
                <a16:creationId xmlns:a16="http://schemas.microsoft.com/office/drawing/2014/main" xmlns="" id="{81235D6E-2D82-4819-831C-825FAB5EF2EE}"/>
              </a:ext>
              <a:ext uri="{C183D7F6-B498-43B3-948B-1728B52AA6E4}">
                <adec:decorative xmlns:adec="http://schemas.microsoft.com/office/drawing/2017/decorative" xmlns="" val="1"/>
              </a:ext>
            </a:extLst>
          </p:cNvPr>
          <p:cNvSpPr/>
          <p:nvPr/>
        </p:nvSpPr>
        <p:spPr>
          <a:xfrm>
            <a:off x="992459" y="1905906"/>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descr="compares services provided for on-premises databases with running a database on EC2 and Amazon RDS or Amazon Aurora.">
            <a:extLst>
              <a:ext uri="{FF2B5EF4-FFF2-40B4-BE49-F238E27FC236}">
                <a16:creationId xmlns:a16="http://schemas.microsoft.com/office/drawing/2014/main" xmlns="" id="{32414289-969B-40A9-BA47-A0F31822B01C}"/>
              </a:ext>
            </a:extLst>
          </p:cNvPr>
          <p:cNvSpPr txBox="1"/>
          <p:nvPr/>
        </p:nvSpPr>
        <p:spPr>
          <a:xfrm>
            <a:off x="1127101" y="2326236"/>
            <a:ext cx="2504491" cy="3293209"/>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4" name="Picture 13">
            <a:extLst>
              <a:ext uri="{FF2B5EF4-FFF2-40B4-BE49-F238E27FC236}">
                <a16:creationId xmlns:a16="http://schemas.microsoft.com/office/drawing/2014/main" xmlns="" id="{CDCD166F-1AE8-A546-8BE5-CF5BEA06E94F}"/>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3400517" y="1420204"/>
            <a:ext cx="917850" cy="325072"/>
          </a:xfrm>
          <a:prstGeom prst="rect">
            <a:avLst/>
          </a:prstGeom>
        </p:spPr>
      </p:pic>
      <p:sp>
        <p:nvSpPr>
          <p:cNvPr id="11" name="TextBox 10">
            <a:extLst>
              <a:ext uri="{FF2B5EF4-FFF2-40B4-BE49-F238E27FC236}">
                <a16:creationId xmlns:a16="http://schemas.microsoft.com/office/drawing/2014/main" xmlns="" id="{B6036A0F-C2FD-5C4F-A938-8AFCB5C1F050}"/>
              </a:ext>
            </a:extLst>
          </p:cNvPr>
          <p:cNvSpPr txBox="1"/>
          <p:nvPr/>
        </p:nvSpPr>
        <p:spPr>
          <a:xfrm>
            <a:off x="4298288" y="1106646"/>
            <a:ext cx="3290622" cy="646331"/>
          </a:xfrm>
          <a:prstGeom prst="rect">
            <a:avLst/>
          </a:prstGeom>
          <a:noFill/>
        </p:spPr>
        <p:txBody>
          <a:bodyPr wrap="square" rtlCol="0">
            <a:spAutoFit/>
          </a:bodyPr>
          <a:lstStyle/>
          <a:p>
            <a:pPr algn="ctr"/>
            <a:r>
              <a:rPr lang="en-US"/>
              <a:t>Database in Amazon Elastic Compute Cloud (Amazon EC2) </a:t>
            </a:r>
          </a:p>
        </p:txBody>
      </p:sp>
      <p:sp>
        <p:nvSpPr>
          <p:cNvPr id="16" name="Rectangle: Rounded Corners 15">
            <a:extLst>
              <a:ext uri="{FF2B5EF4-FFF2-40B4-BE49-F238E27FC236}">
                <a16:creationId xmlns:a16="http://schemas.microsoft.com/office/drawing/2014/main" xmlns="" id="{ED60E61A-2F24-4948-B18D-E53B00C572FD}"/>
              </a:ext>
              <a:ext uri="{C183D7F6-B498-43B3-948B-1728B52AA6E4}">
                <adec:decorative xmlns:adec="http://schemas.microsoft.com/office/drawing/2017/decorative" xmlns="" val="1"/>
              </a:ext>
            </a:extLst>
          </p:cNvPr>
          <p:cNvSpPr/>
          <p:nvPr/>
        </p:nvSpPr>
        <p:spPr>
          <a:xfrm>
            <a:off x="4624032" y="1913343"/>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descr="compares services provided for on-premises databases with running a database on EC2 and Amazon RDS or Amazon Aurora.">
            <a:extLst>
              <a:ext uri="{FF2B5EF4-FFF2-40B4-BE49-F238E27FC236}">
                <a16:creationId xmlns:a16="http://schemas.microsoft.com/office/drawing/2014/main" xmlns="" id="{8F8F047D-3287-4218-BC4C-4C0A5C99CE5B}"/>
              </a:ext>
            </a:extLst>
          </p:cNvPr>
          <p:cNvSpPr txBox="1"/>
          <p:nvPr/>
        </p:nvSpPr>
        <p:spPr>
          <a:xfrm>
            <a:off x="3737729" y="4843413"/>
            <a:ext cx="942887" cy="584775"/>
          </a:xfrm>
          <a:prstGeom prst="rect">
            <a:avLst/>
          </a:prstGeom>
          <a:noFill/>
        </p:spPr>
        <p:txBody>
          <a:bodyPr wrap="none" rtlCol="0">
            <a:spAutoFit/>
          </a:bodyPr>
          <a:lstStyle/>
          <a:p>
            <a:pPr algn="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8" name="Rectangle: Rounded Corners 7">
            <a:extLst>
              <a:ext uri="{FF2B5EF4-FFF2-40B4-BE49-F238E27FC236}">
                <a16:creationId xmlns:a16="http://schemas.microsoft.com/office/drawing/2014/main" xmlns="" id="{BBEAD904-7A00-417D-A4F4-ABF8C0F4EF8E}"/>
              </a:ext>
              <a:ext uri="{C183D7F6-B498-43B3-948B-1728B52AA6E4}">
                <adec:decorative xmlns:adec="http://schemas.microsoft.com/office/drawing/2017/decorative" xmlns="" val="1"/>
              </a:ext>
            </a:extLst>
          </p:cNvPr>
          <p:cNvSpPr/>
          <p:nvPr/>
        </p:nvSpPr>
        <p:spPr>
          <a:xfrm>
            <a:off x="4657485" y="4594302"/>
            <a:ext cx="2583378" cy="1025143"/>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compares services provided for on-premises databases with running a database on EC2 and Amazon RDS or Amazon Aurora.">
            <a:extLst>
              <a:ext uri="{FF2B5EF4-FFF2-40B4-BE49-F238E27FC236}">
                <a16:creationId xmlns:a16="http://schemas.microsoft.com/office/drawing/2014/main" xmlns="" id="{C79D75DB-AAA9-46C6-A870-DDFBB1DFAF11}"/>
              </a:ext>
            </a:extLst>
          </p:cNvPr>
          <p:cNvSpPr txBox="1"/>
          <p:nvPr/>
        </p:nvSpPr>
        <p:spPr>
          <a:xfrm>
            <a:off x="4702919" y="2344824"/>
            <a:ext cx="2504491" cy="3293209"/>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3" name="Picture 12">
            <a:extLst>
              <a:ext uri="{FF2B5EF4-FFF2-40B4-BE49-F238E27FC236}">
                <a16:creationId xmlns:a16="http://schemas.microsoft.com/office/drawing/2014/main" xmlns="" id="{FBE9623D-EF37-BB4D-9AB7-3B9276103446}"/>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7489633" y="1420204"/>
            <a:ext cx="917850" cy="325072"/>
          </a:xfrm>
          <a:prstGeom prst="rect">
            <a:avLst/>
          </a:prstGeom>
        </p:spPr>
      </p:pic>
      <p:sp>
        <p:nvSpPr>
          <p:cNvPr id="3" name="TextBox 2">
            <a:extLst>
              <a:ext uri="{FF2B5EF4-FFF2-40B4-BE49-F238E27FC236}">
                <a16:creationId xmlns:a16="http://schemas.microsoft.com/office/drawing/2014/main" xmlns="" id="{B6036A0F-C2FD-5C4F-A938-8AFCB5C1F050}"/>
              </a:ext>
            </a:extLst>
          </p:cNvPr>
          <p:cNvSpPr txBox="1"/>
          <p:nvPr/>
        </p:nvSpPr>
        <p:spPr>
          <a:xfrm>
            <a:off x="8347803" y="1259575"/>
            <a:ext cx="2855424" cy="646331"/>
          </a:xfrm>
          <a:prstGeom prst="rect">
            <a:avLst/>
          </a:prstGeom>
          <a:noFill/>
        </p:spPr>
        <p:txBody>
          <a:bodyPr wrap="square" rtlCol="0">
            <a:spAutoFit/>
          </a:bodyPr>
          <a:lstStyle/>
          <a:p>
            <a:pPr algn="ctr"/>
            <a:r>
              <a:rPr lang="en-US"/>
              <a:t>Database in Amazon RDS or Amazon Aurora</a:t>
            </a:r>
          </a:p>
        </p:txBody>
      </p:sp>
      <p:sp>
        <p:nvSpPr>
          <p:cNvPr id="26" name="TextBox 25" descr="compares services provided for on-premises databases with running a database on EC2 and Amazon RDS or Amazon Aurora.">
            <a:extLst>
              <a:ext uri="{FF2B5EF4-FFF2-40B4-BE49-F238E27FC236}">
                <a16:creationId xmlns:a16="http://schemas.microsoft.com/office/drawing/2014/main" xmlns="" id="{2CEEECB6-5C06-44C9-A46C-649EF00725B1}"/>
              </a:ext>
            </a:extLst>
          </p:cNvPr>
          <p:cNvSpPr txBox="1"/>
          <p:nvPr/>
        </p:nvSpPr>
        <p:spPr>
          <a:xfrm>
            <a:off x="7342053" y="3593397"/>
            <a:ext cx="942887" cy="584775"/>
          </a:xfrm>
          <a:prstGeom prst="rect">
            <a:avLst/>
          </a:prstGeom>
          <a:noFill/>
        </p:spPr>
        <p:txBody>
          <a:bodyPr wrap="none" rtlCol="0">
            <a:spAutoFit/>
          </a:bodyPr>
          <a:lstStyle/>
          <a:p>
            <a:pPr algn="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17" name="Rectangle: Rounded Corners 16">
            <a:extLst>
              <a:ext uri="{FF2B5EF4-FFF2-40B4-BE49-F238E27FC236}">
                <a16:creationId xmlns:a16="http://schemas.microsoft.com/office/drawing/2014/main" xmlns="" id="{7254ACC3-2FD3-472D-B9E0-6633E3E97631}"/>
              </a:ext>
              <a:ext uri="{C183D7F6-B498-43B3-948B-1728B52AA6E4}">
                <adec:decorative xmlns:adec="http://schemas.microsoft.com/office/drawing/2017/decorative" xmlns="" val="1"/>
              </a:ext>
            </a:extLst>
          </p:cNvPr>
          <p:cNvSpPr/>
          <p:nvPr/>
        </p:nvSpPr>
        <p:spPr>
          <a:xfrm>
            <a:off x="8315086" y="1924494"/>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xmlns="" id="{1E5F9D01-ED71-4FC5-9CEA-75E42C1DE44E}"/>
              </a:ext>
              <a:ext uri="{C183D7F6-B498-43B3-948B-1728B52AA6E4}">
                <adec:decorative xmlns:adec="http://schemas.microsoft.com/office/drawing/2017/decorative" xmlns="" val="1"/>
              </a:ext>
            </a:extLst>
          </p:cNvPr>
          <p:cNvSpPr/>
          <p:nvPr/>
        </p:nvSpPr>
        <p:spPr>
          <a:xfrm>
            <a:off x="8407483" y="2542478"/>
            <a:ext cx="2431503" cy="3055947"/>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compares services provided for on-premises databases with running a database on EC2 and Amazon RDS or Amazon Aurora.">
            <a:extLst>
              <a:ext uri="{FF2B5EF4-FFF2-40B4-BE49-F238E27FC236}">
                <a16:creationId xmlns:a16="http://schemas.microsoft.com/office/drawing/2014/main" xmlns="" id="{0DB00234-7610-4C94-BE98-C5F07F79CFAE}"/>
              </a:ext>
            </a:extLst>
          </p:cNvPr>
          <p:cNvSpPr txBox="1"/>
          <p:nvPr/>
        </p:nvSpPr>
        <p:spPr>
          <a:xfrm>
            <a:off x="8449729" y="2300220"/>
            <a:ext cx="2504491" cy="3293209"/>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spTree>
    <p:custDataLst>
      <p:tags r:id="rId1"/>
    </p:custDataLst>
    <p:extLst>
      <p:ext uri="{BB962C8B-B14F-4D97-AF65-F5344CB8AC3E}">
        <p14:creationId xmlns:p14="http://schemas.microsoft.com/office/powerpoint/2010/main" val="2236245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610C22F-1499-4D68-BC9B-428CD89B36A8}"/>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11</a:t>
            </a:fld>
            <a:endParaRPr lang="en-US"/>
          </a:p>
        </p:txBody>
      </p:sp>
      <p:sp>
        <p:nvSpPr>
          <p:cNvPr id="2" name="Title 1"/>
          <p:cNvSpPr>
            <a:spLocks noGrp="1"/>
          </p:cNvSpPr>
          <p:nvPr>
            <p:ph type="title"/>
          </p:nvPr>
        </p:nvSpPr>
        <p:spPr/>
        <p:txBody>
          <a:bodyPr/>
          <a:lstStyle/>
          <a:p>
            <a:r>
              <a:rPr lang="en-US"/>
              <a:t>Managed services responsibilities</a:t>
            </a:r>
          </a:p>
        </p:txBody>
      </p:sp>
      <p:pic>
        <p:nvPicPr>
          <p:cNvPr id="6" name="Picture 5">
            <a:extLst>
              <a:ext uri="{FF2B5EF4-FFF2-40B4-BE49-F238E27FC236}">
                <a16:creationId xmlns:a16="http://schemas.microsoft.com/office/drawing/2014/main" xmlns="" id="{03AD659B-DEC1-5447-84EE-A91DCCEDE373}"/>
              </a:ext>
              <a:ext uri="{C183D7F6-B498-43B3-948B-1728B52AA6E4}">
                <adec:decorative xmlns:adec="http://schemas.microsoft.com/office/drawing/2017/decorative" xmlns="" val="1"/>
              </a:ext>
            </a:extLst>
          </p:cNvPr>
          <p:cNvPicPr>
            <a:picLocks noChangeAspect="1"/>
          </p:cNvPicPr>
          <p:nvPr/>
        </p:nvPicPr>
        <p:blipFill rotWithShape="1">
          <a:blip r:embed="rId4"/>
          <a:srcRect t="15125" r="1990"/>
          <a:stretch/>
        </p:blipFill>
        <p:spPr>
          <a:xfrm>
            <a:off x="237744" y="1143000"/>
            <a:ext cx="6920702" cy="1269200"/>
          </a:xfrm>
          <a:prstGeom prst="rect">
            <a:avLst/>
          </a:prstGeom>
        </p:spPr>
      </p:pic>
      <p:sp>
        <p:nvSpPr>
          <p:cNvPr id="5" name="Content Placeholder 2">
            <a:extLst>
              <a:ext uri="{C183D7F6-B498-43B3-948B-1728B52AA6E4}">
                <adec:decorative xmlns:adec="http://schemas.microsoft.com/office/drawing/2017/decorative" xmlns="" val="1"/>
              </a:ext>
            </a:extLst>
          </p:cNvPr>
          <p:cNvSpPr>
            <a:spLocks noGrp="1"/>
          </p:cNvSpPr>
          <p:nvPr>
            <p:ph sz="quarter" idx="21"/>
          </p:nvPr>
        </p:nvSpPr>
        <p:spPr>
          <a:xfrm>
            <a:off x="237744" y="1143000"/>
            <a:ext cx="11347704" cy="4910328"/>
          </a:xfrm>
        </p:spPr>
        <p:txBody>
          <a:bodyPr>
            <a:normAutofit fontScale="77500" lnSpcReduction="20000"/>
          </a:bodyPr>
          <a:lstStyle/>
          <a:p>
            <a:pPr marL="0" indent="0" algn="just">
              <a:spcAft>
                <a:spcPts val="800"/>
              </a:spcAft>
              <a:buNone/>
            </a:pPr>
            <a:r>
              <a:rPr lang="en-US" b="1" dirty="0"/>
              <a:t>You manage: </a:t>
            </a:r>
          </a:p>
          <a:p>
            <a:pPr marL="457200" indent="-457200" algn="just">
              <a:spcAft>
                <a:spcPts val="800"/>
              </a:spcAft>
            </a:pPr>
            <a:r>
              <a:rPr lang="en-US" dirty="0"/>
              <a:t>Application optimization</a:t>
            </a:r>
          </a:p>
          <a:p>
            <a:pPr marL="0" indent="0" algn="just">
              <a:spcAft>
                <a:spcPts val="800"/>
              </a:spcAft>
              <a:buNone/>
            </a:pPr>
            <a:endParaRPr lang="en-US" sz="2300" dirty="0"/>
          </a:p>
          <a:p>
            <a:pPr marL="0" indent="0" algn="just">
              <a:spcAft>
                <a:spcPts val="800"/>
              </a:spcAft>
              <a:buNone/>
            </a:pPr>
            <a:r>
              <a:rPr lang="en-US" b="1" dirty="0"/>
              <a:t>AWS manages:</a:t>
            </a:r>
          </a:p>
          <a:p>
            <a:pPr marL="457200" indent="-457200" algn="just">
              <a:spcAft>
                <a:spcPts val="800"/>
              </a:spcAft>
            </a:pPr>
            <a:r>
              <a:rPr lang="en-US" dirty="0"/>
              <a:t>OS installation and patches</a:t>
            </a:r>
          </a:p>
          <a:p>
            <a:pPr marL="457200" indent="-457200" algn="just">
              <a:spcAft>
                <a:spcPts val="800"/>
              </a:spcAft>
            </a:pPr>
            <a:r>
              <a:rPr lang="en-US" dirty="0"/>
              <a:t>Database software installation and patches</a:t>
            </a:r>
          </a:p>
          <a:p>
            <a:pPr marL="457200" indent="-457200" algn="just">
              <a:spcAft>
                <a:spcPts val="800"/>
              </a:spcAft>
            </a:pPr>
            <a:r>
              <a:rPr lang="en-US" dirty="0"/>
              <a:t>Database backups</a:t>
            </a:r>
          </a:p>
          <a:p>
            <a:pPr marL="457200" indent="-457200" algn="just">
              <a:spcAft>
                <a:spcPts val="800"/>
              </a:spcAft>
            </a:pPr>
            <a:r>
              <a:rPr lang="en-US" dirty="0"/>
              <a:t>High availability</a:t>
            </a:r>
          </a:p>
          <a:p>
            <a:pPr marL="457200" indent="-457200" algn="just">
              <a:spcAft>
                <a:spcPts val="800"/>
              </a:spcAft>
            </a:pPr>
            <a:r>
              <a:rPr lang="en-US" dirty="0"/>
              <a:t>Scaling</a:t>
            </a:r>
          </a:p>
          <a:p>
            <a:pPr marL="457200" indent="-457200" algn="just">
              <a:spcAft>
                <a:spcPts val="800"/>
              </a:spcAft>
            </a:pPr>
            <a:r>
              <a:rPr lang="en-US" dirty="0"/>
              <a:t>Power and racking and stacking servers</a:t>
            </a:r>
          </a:p>
          <a:p>
            <a:pPr marL="457200" indent="-457200" algn="just">
              <a:spcAft>
                <a:spcPts val="800"/>
              </a:spcAft>
            </a:pPr>
            <a:r>
              <a:rPr lang="en-US" dirty="0"/>
              <a:t>Server maintenance</a:t>
            </a:r>
          </a:p>
        </p:txBody>
      </p:sp>
      <p:pic>
        <p:nvPicPr>
          <p:cNvPr id="7" name="Graphic 6">
            <a:extLst>
              <a:ext uri="{FF2B5EF4-FFF2-40B4-BE49-F238E27FC236}">
                <a16:creationId xmlns:a16="http://schemas.microsoft.com/office/drawing/2014/main" xmlns="" id="{2650DF05-85DD-4457-BA5A-BAB91C7F72D9}"/>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969611" y="3288782"/>
            <a:ext cx="1292538" cy="1292538"/>
          </a:xfrm>
          <a:prstGeom prst="rect">
            <a:avLst/>
          </a:prstGeom>
        </p:spPr>
      </p:pic>
      <p:sp>
        <p:nvSpPr>
          <p:cNvPr id="9" name="TextBox 8">
            <a:extLst>
              <a:ext uri="{FF2B5EF4-FFF2-40B4-BE49-F238E27FC236}">
                <a16:creationId xmlns:a16="http://schemas.microsoft.com/office/drawing/2014/main" xmlns="" id="{00849B53-48B3-3C40-ACB1-22E4ED6E7605}"/>
              </a:ext>
            </a:extLst>
          </p:cNvPr>
          <p:cNvSpPr txBox="1"/>
          <p:nvPr/>
        </p:nvSpPr>
        <p:spPr>
          <a:xfrm>
            <a:off x="7317854" y="4794794"/>
            <a:ext cx="4658659" cy="430887"/>
          </a:xfrm>
          <a:prstGeom prst="rect">
            <a:avLst/>
          </a:prstGeom>
          <a:noFill/>
        </p:spPr>
        <p:txBody>
          <a:bodyPr wrap="square" lIns="0" tIns="0" rIns="0" bIns="0" rtlCol="0" anchor="ctr">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Amazon</a:t>
            </a:r>
            <a:r>
              <a:rPr lang="en-US" sz="2800" b="1">
                <a:latin typeface="Amazon Ember" panose="020B0603020204020204" pitchFamily="34" charset="0"/>
                <a:ea typeface="Amazon Ember" panose="020B0603020204020204" pitchFamily="34" charset="0"/>
                <a:cs typeface="Amazon Ember" panose="020B0603020204020204" pitchFamily="34" charset="0"/>
              </a:rPr>
              <a:t> </a:t>
            </a:r>
            <a:r>
              <a:rPr lang="en-US" sz="2800">
                <a:latin typeface="Amazon Ember" panose="020B0603020204020204" pitchFamily="34" charset="0"/>
                <a:ea typeface="Amazon Ember" panose="020B0603020204020204" pitchFamily="34" charset="0"/>
                <a:cs typeface="Amazon Ember" panose="020B0603020204020204" pitchFamily="34" charset="0"/>
              </a:rPr>
              <a:t>RDS</a:t>
            </a:r>
            <a:endParaRPr lang="en-US" sz="600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1833238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713BCE6-0700-4832-B518-86A6BBE99706}"/>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12</a:t>
            </a:fld>
            <a:endParaRPr lang="en-US"/>
          </a:p>
        </p:txBody>
      </p:sp>
      <p:sp>
        <p:nvSpPr>
          <p:cNvPr id="3" name="Title 2"/>
          <p:cNvSpPr>
            <a:spLocks noGrp="1"/>
          </p:cNvSpPr>
          <p:nvPr>
            <p:ph type="title"/>
          </p:nvPr>
        </p:nvSpPr>
        <p:spPr/>
        <p:txBody>
          <a:bodyPr/>
          <a:lstStyle/>
          <a:p>
            <a:r>
              <a:rPr lang="en-US"/>
              <a:t>Amazon RDS DB instances</a:t>
            </a:r>
          </a:p>
        </p:txBody>
      </p:sp>
      <p:sp>
        <p:nvSpPr>
          <p:cNvPr id="17" name="TextBox 16"/>
          <p:cNvSpPr txBox="1"/>
          <p:nvPr/>
        </p:nvSpPr>
        <p:spPr>
          <a:xfrm>
            <a:off x="428170" y="1451628"/>
            <a:ext cx="1638300" cy="369332"/>
          </a:xfrm>
          <a:prstGeom prst="rect">
            <a:avLst/>
          </a:prstGeom>
          <a:noFill/>
        </p:spPr>
        <p:txBody>
          <a:bodyPr wrap="square" rtlCol="0">
            <a:spAutoFit/>
          </a:bodyPr>
          <a:lstStyle/>
          <a:p>
            <a:pPr algn="ctr"/>
            <a:r>
              <a:rPr lang="en-US">
                <a:ea typeface="Amazon Ember" panose="02000000000000000000" pitchFamily="2" charset="0"/>
              </a:rPr>
              <a:t>Amazon RDS</a:t>
            </a:r>
          </a:p>
        </p:txBody>
      </p:sp>
      <p:pic>
        <p:nvPicPr>
          <p:cNvPr id="24" name="Graphic 23">
            <a:extLst>
              <a:ext uri="{FF2B5EF4-FFF2-40B4-BE49-F238E27FC236}">
                <a16:creationId xmlns:a16="http://schemas.microsoft.com/office/drawing/2014/main" xmlns="" id="{09CD6CF3-A9FE-42D5-9EBF-BCDAE5E80FD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1720" y="1834025"/>
            <a:ext cx="711200" cy="711200"/>
          </a:xfrm>
          <a:prstGeom prst="rect">
            <a:avLst/>
          </a:prstGeom>
        </p:spPr>
      </p:pic>
      <p:sp>
        <p:nvSpPr>
          <p:cNvPr id="23" name="TextBox 22">
            <a:extLst>
              <a:ext uri="{C183D7F6-B498-43B3-948B-1728B52AA6E4}">
                <adec:decorative xmlns:adec="http://schemas.microsoft.com/office/drawing/2017/decorative" xmlns="" val="1"/>
              </a:ext>
            </a:extLst>
          </p:cNvPr>
          <p:cNvSpPr txBox="1"/>
          <p:nvPr/>
        </p:nvSpPr>
        <p:spPr>
          <a:xfrm>
            <a:off x="1441345" y="3136526"/>
            <a:ext cx="1012199" cy="929637"/>
          </a:xfrm>
          <a:prstGeom prst="rect">
            <a:avLst/>
          </a:prstGeom>
          <a:solidFill>
            <a:srgbClr val="3475B3"/>
          </a:solidFill>
        </p:spPr>
        <p:txBody>
          <a:bodyPr wrap="none" lIns="0" tIns="0" rIns="0" bIns="0" rtlCol="0" anchor="t" anchorCtr="1">
            <a:noAutofit/>
          </a:bodyPr>
          <a:lstStyle/>
          <a:p>
            <a:r>
              <a:rPr lang="en-US" sz="6600" b="1">
                <a:solidFill>
                  <a:schemeClr val="bg1"/>
                </a:solidFill>
                <a:ea typeface="Amazon Ember" panose="02000000000000000000" pitchFamily="2" charset="0"/>
              </a:rPr>
              <a:t>M</a:t>
            </a:r>
          </a:p>
        </p:txBody>
      </p:sp>
      <p:sp>
        <p:nvSpPr>
          <p:cNvPr id="20" name="TextBox 19"/>
          <p:cNvSpPr txBox="1"/>
          <p:nvPr/>
        </p:nvSpPr>
        <p:spPr>
          <a:xfrm>
            <a:off x="868478" y="4163803"/>
            <a:ext cx="1966518" cy="584775"/>
          </a:xfrm>
          <a:prstGeom prst="rect">
            <a:avLst/>
          </a:prstGeom>
          <a:noFill/>
        </p:spPr>
        <p:txBody>
          <a:bodyPr wrap="square" rtlCol="0">
            <a:spAutoFit/>
          </a:bodyPr>
          <a:lstStyle/>
          <a:p>
            <a:pPr algn="ctr"/>
            <a:r>
              <a:rPr lang="en-US" sz="1600">
                <a:ea typeface="Amazon Ember" panose="02000000000000000000" pitchFamily="2" charset="0"/>
              </a:rPr>
              <a:t>Amazon RDS DB main instance</a:t>
            </a:r>
          </a:p>
        </p:txBody>
      </p:sp>
      <p:sp>
        <p:nvSpPr>
          <p:cNvPr id="14" name="TextBox 13"/>
          <p:cNvSpPr txBox="1"/>
          <p:nvPr/>
        </p:nvSpPr>
        <p:spPr>
          <a:xfrm>
            <a:off x="3027503" y="2392572"/>
            <a:ext cx="5373587" cy="3108543"/>
          </a:xfrm>
          <a:prstGeom prst="rect">
            <a:avLst/>
          </a:prstGeom>
          <a:noFill/>
        </p:spPr>
        <p:txBody>
          <a:bodyPr wrap="none" rtlCol="0">
            <a:spAutoFit/>
          </a:bodyPr>
          <a:lstStyle/>
          <a:p>
            <a:r>
              <a:rPr lang="en-US" sz="2800">
                <a:solidFill>
                  <a:srgbClr val="504BAB"/>
                </a:solidFill>
                <a:ea typeface="Amazon Ember" panose="02000000000000000000" pitchFamily="2" charset="0"/>
              </a:rPr>
              <a:t>DB Instance Class</a:t>
            </a:r>
          </a:p>
          <a:p>
            <a:pPr marL="285750" indent="-285750">
              <a:buClr>
                <a:srgbClr val="3475B3"/>
              </a:buClr>
              <a:buFont typeface="Arial" panose="020B0604020202020204" pitchFamily="34" charset="0"/>
              <a:buChar char="•"/>
            </a:pPr>
            <a:r>
              <a:rPr lang="en-US" sz="2000">
                <a:ea typeface="Amazon Ember" panose="02000000000000000000" pitchFamily="2" charset="0"/>
              </a:rPr>
              <a:t>CPU</a:t>
            </a:r>
          </a:p>
          <a:p>
            <a:pPr marL="285750" indent="-285750">
              <a:buClr>
                <a:srgbClr val="3475B3"/>
              </a:buClr>
              <a:buFont typeface="Arial" panose="020B0604020202020204" pitchFamily="34" charset="0"/>
              <a:buChar char="•"/>
            </a:pPr>
            <a:r>
              <a:rPr lang="en-US" sz="2000">
                <a:ea typeface="Amazon Ember" panose="02000000000000000000" pitchFamily="2" charset="0"/>
              </a:rPr>
              <a:t>Memory</a:t>
            </a:r>
          </a:p>
          <a:p>
            <a:pPr marL="285750" indent="-285750">
              <a:buClr>
                <a:srgbClr val="3475B3"/>
              </a:buClr>
              <a:buFont typeface="Arial" panose="020B0604020202020204" pitchFamily="34" charset="0"/>
              <a:buChar char="•"/>
            </a:pPr>
            <a:r>
              <a:rPr lang="en-US" sz="2000">
                <a:ea typeface="Amazon Ember" panose="02000000000000000000" pitchFamily="2" charset="0"/>
              </a:rPr>
              <a:t>Network performance</a:t>
            </a:r>
          </a:p>
          <a:p>
            <a:endParaRPr lang="en-US" sz="2000">
              <a:ea typeface="Amazon Ember" panose="02000000000000000000" pitchFamily="2" charset="0"/>
            </a:endParaRPr>
          </a:p>
          <a:p>
            <a:r>
              <a:rPr lang="en-US" sz="2800">
                <a:solidFill>
                  <a:srgbClr val="504BAB"/>
                </a:solidFill>
                <a:ea typeface="Amazon Ember" panose="02000000000000000000" pitchFamily="2" charset="0"/>
              </a:rPr>
              <a:t>DB Instance Storage</a:t>
            </a:r>
          </a:p>
          <a:p>
            <a:pPr marL="285750" indent="-285750">
              <a:buClr>
                <a:srgbClr val="3475B3"/>
              </a:buClr>
              <a:buFont typeface="Arial" panose="020B0604020202020204" pitchFamily="34" charset="0"/>
              <a:buChar char="•"/>
            </a:pPr>
            <a:r>
              <a:rPr lang="en-US" sz="2000">
                <a:ea typeface="Amazon Ember" panose="02000000000000000000" pitchFamily="2" charset="0"/>
              </a:rPr>
              <a:t>Magnetic</a:t>
            </a:r>
          </a:p>
          <a:p>
            <a:pPr marL="285750" indent="-285750">
              <a:buClr>
                <a:srgbClr val="3475B3"/>
              </a:buClr>
              <a:buFont typeface="Arial" panose="020B0604020202020204" pitchFamily="34" charset="0"/>
              <a:buChar char="•"/>
            </a:pPr>
            <a:r>
              <a:rPr lang="en-US" sz="2000">
                <a:ea typeface="Amazon Ember" panose="02000000000000000000" pitchFamily="2" charset="0"/>
              </a:rPr>
              <a:t>General Purpose (solid state drive, or SSD)</a:t>
            </a:r>
          </a:p>
          <a:p>
            <a:pPr marL="285750" indent="-285750">
              <a:buClr>
                <a:srgbClr val="3475B3"/>
              </a:buClr>
              <a:buFont typeface="Arial" panose="020B0604020202020204" pitchFamily="34" charset="0"/>
              <a:buChar char="•"/>
            </a:pPr>
            <a:r>
              <a:rPr lang="en-US" sz="2000">
                <a:ea typeface="Amazon Ember" panose="02000000000000000000" pitchFamily="2" charset="0"/>
              </a:rPr>
              <a:t>Provisioned IOPS</a:t>
            </a:r>
          </a:p>
        </p:txBody>
      </p:sp>
      <p:sp>
        <p:nvSpPr>
          <p:cNvPr id="5" name="Rounded Rectangle 4" descr="The major components of an RDS installation are the DB Instance Class that specifies the type of CPU, amount of memory and network performance. You can select the type of storage the DB instance will use.">
            <a:extLst>
              <a:ext uri="{FF2B5EF4-FFF2-40B4-BE49-F238E27FC236}">
                <a16:creationId xmlns:a16="http://schemas.microsoft.com/office/drawing/2014/main" xmlns="" id="{D29E99A0-59A4-DD43-B628-6B4BE02FD510}"/>
              </a:ext>
            </a:extLst>
          </p:cNvPr>
          <p:cNvSpPr/>
          <p:nvPr/>
        </p:nvSpPr>
        <p:spPr>
          <a:xfrm>
            <a:off x="620677" y="2162147"/>
            <a:ext cx="7732463" cy="38139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0" name="Group 9" descr="Amazon RDS supported database engines including MySQL, Amazon Aurora, Microsoft SQL Server, PostgreSQL, MariaDB, and Oracle."/>
          <p:cNvGrpSpPr/>
          <p:nvPr/>
        </p:nvGrpSpPr>
        <p:grpSpPr>
          <a:xfrm>
            <a:off x="8844533" y="1638299"/>
            <a:ext cx="2820465" cy="4484032"/>
            <a:chOff x="8844533" y="1638299"/>
            <a:chExt cx="2820465" cy="4484032"/>
          </a:xfrm>
        </p:grpSpPr>
        <p:sp>
          <p:nvSpPr>
            <p:cNvPr id="29" name="Rectangle 28">
              <a:extLst>
                <a:ext uri="{FF2B5EF4-FFF2-40B4-BE49-F238E27FC236}">
                  <a16:creationId xmlns:a16="http://schemas.microsoft.com/office/drawing/2014/main" xmlns="" id="{CD792260-E20D-D048-9DB0-9B1D4017BF0D}"/>
                </a:ext>
              </a:extLst>
            </p:cNvPr>
            <p:cNvSpPr/>
            <p:nvPr/>
          </p:nvSpPr>
          <p:spPr>
            <a:xfrm>
              <a:off x="8844533" y="1638299"/>
              <a:ext cx="2820465" cy="404470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a:solidFill>
                    <a:schemeClr val="tx1"/>
                  </a:solidFill>
                </a:rPr>
                <a:t>=</a:t>
              </a:r>
            </a:p>
          </p:txBody>
        </p:sp>
        <p:sp>
          <p:nvSpPr>
            <p:cNvPr id="22" name="TextBox 21" descr="DB Engines"/>
            <p:cNvSpPr txBox="1"/>
            <p:nvPr/>
          </p:nvSpPr>
          <p:spPr>
            <a:xfrm>
              <a:off x="9577336" y="5752999"/>
              <a:ext cx="1354859" cy="369332"/>
            </a:xfrm>
            <a:prstGeom prst="rect">
              <a:avLst/>
            </a:prstGeom>
            <a:noFill/>
          </p:spPr>
          <p:txBody>
            <a:bodyPr wrap="none" rtlCol="0">
              <a:spAutoFit/>
            </a:bodyPr>
            <a:lstStyle/>
            <a:p>
              <a:pPr algn="ctr"/>
              <a:r>
                <a:rPr lang="en-US">
                  <a:latin typeface="Amazon Ember" panose="02000000000000000000" pitchFamily="2" charset="0"/>
                  <a:ea typeface="Amazon Ember" panose="02000000000000000000" pitchFamily="2" charset="0"/>
                </a:rPr>
                <a:t>DB engines</a:t>
              </a:r>
            </a:p>
          </p:txBody>
        </p:sp>
        <p:sp>
          <p:nvSpPr>
            <p:cNvPr id="8" name="TextBox 7"/>
            <p:cNvSpPr txBox="1"/>
            <p:nvPr/>
          </p:nvSpPr>
          <p:spPr>
            <a:xfrm>
              <a:off x="9759277" y="1789515"/>
              <a:ext cx="990977"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MySQL</a:t>
              </a:r>
            </a:p>
          </p:txBody>
        </p:sp>
        <p:sp>
          <p:nvSpPr>
            <p:cNvPr id="25" name="TextBox 24"/>
            <p:cNvSpPr txBox="1"/>
            <p:nvPr/>
          </p:nvSpPr>
          <p:spPr>
            <a:xfrm>
              <a:off x="9288796" y="2445611"/>
              <a:ext cx="1931939"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Amazon Aurora</a:t>
              </a:r>
            </a:p>
          </p:txBody>
        </p:sp>
        <p:sp>
          <p:nvSpPr>
            <p:cNvPr id="26" name="TextBox 25"/>
            <p:cNvSpPr txBox="1"/>
            <p:nvPr/>
          </p:nvSpPr>
          <p:spPr>
            <a:xfrm>
              <a:off x="8978614" y="3101707"/>
              <a:ext cx="2552302"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Microsoft SQL Server</a:t>
              </a:r>
            </a:p>
          </p:txBody>
        </p:sp>
        <p:sp>
          <p:nvSpPr>
            <p:cNvPr id="18" name="TextBox 17"/>
            <p:cNvSpPr txBox="1"/>
            <p:nvPr/>
          </p:nvSpPr>
          <p:spPr>
            <a:xfrm>
              <a:off x="9495583" y="3757803"/>
              <a:ext cx="1518364"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PostgreSQL</a:t>
              </a:r>
            </a:p>
          </p:txBody>
        </p:sp>
        <p:sp>
          <p:nvSpPr>
            <p:cNvPr id="27" name="TextBox 26"/>
            <p:cNvSpPr txBox="1"/>
            <p:nvPr/>
          </p:nvSpPr>
          <p:spPr>
            <a:xfrm>
              <a:off x="9692752" y="4413899"/>
              <a:ext cx="1124026"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MariaDB</a:t>
              </a:r>
            </a:p>
          </p:txBody>
        </p:sp>
        <p:sp>
          <p:nvSpPr>
            <p:cNvPr id="28" name="TextBox 27"/>
            <p:cNvSpPr txBox="1"/>
            <p:nvPr/>
          </p:nvSpPr>
          <p:spPr>
            <a:xfrm>
              <a:off x="9797749" y="5069994"/>
              <a:ext cx="914033" cy="400110"/>
            </a:xfrm>
            <a:prstGeom prst="rect">
              <a:avLst/>
            </a:prstGeom>
            <a:noFill/>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Oracle</a:t>
              </a:r>
            </a:p>
          </p:txBody>
        </p:sp>
      </p:grpSp>
    </p:spTree>
    <p:custDataLst>
      <p:tags r:id="rId1"/>
    </p:custDataLst>
    <p:extLst>
      <p:ext uri="{BB962C8B-B14F-4D97-AF65-F5344CB8AC3E}">
        <p14:creationId xmlns:p14="http://schemas.microsoft.com/office/powerpoint/2010/main" val="3235995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227AAF3-824D-4FD3-B4AB-C904D1275F2B}"/>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13</a:t>
            </a:fld>
            <a:endParaRPr lang="en-US"/>
          </a:p>
        </p:txBody>
      </p:sp>
      <p:sp>
        <p:nvSpPr>
          <p:cNvPr id="3" name="Title 2"/>
          <p:cNvSpPr>
            <a:spLocks noGrp="1"/>
          </p:cNvSpPr>
          <p:nvPr>
            <p:ph type="title"/>
          </p:nvPr>
        </p:nvSpPr>
        <p:spPr/>
        <p:txBody>
          <a:bodyPr>
            <a:normAutofit/>
          </a:bodyPr>
          <a:lstStyle/>
          <a:p>
            <a:r>
              <a:rPr lang="en-US"/>
              <a:t>Amazon RDS in a virtual private cloud (VPC)</a:t>
            </a:r>
          </a:p>
        </p:txBody>
      </p:sp>
      <p:grpSp>
        <p:nvGrpSpPr>
          <p:cNvPr id="35" name="Group 34" descr="Users connecting to EC2 instance in a VPC public subnet through an internet gateway. Amazon RDS in a VPC private subnet.">
            <a:extLst>
              <a:ext uri="{FF2B5EF4-FFF2-40B4-BE49-F238E27FC236}">
                <a16:creationId xmlns:a16="http://schemas.microsoft.com/office/drawing/2014/main" xmlns="" id="{1AD871DF-C593-431C-A022-A528B4569FF4}"/>
              </a:ext>
            </a:extLst>
          </p:cNvPr>
          <p:cNvGrpSpPr/>
          <p:nvPr/>
        </p:nvGrpSpPr>
        <p:grpSpPr>
          <a:xfrm>
            <a:off x="1792551" y="1399290"/>
            <a:ext cx="8606898" cy="4768044"/>
            <a:chOff x="1049683" y="1263105"/>
            <a:chExt cx="8606898" cy="4768044"/>
          </a:xfrm>
        </p:grpSpPr>
        <p:sp>
          <p:nvSpPr>
            <p:cNvPr id="24" name="Rectangle 23">
              <a:extLst>
                <a:ext uri="{FF2B5EF4-FFF2-40B4-BE49-F238E27FC236}">
                  <a16:creationId xmlns:a16="http://schemas.microsoft.com/office/drawing/2014/main" xmlns="" id="{784CE98B-EC4E-49DE-9B7F-D34689EF7A7A}"/>
                </a:ext>
                <a:ext uri="{C183D7F6-B498-43B3-948B-1728B52AA6E4}">
                  <adec:decorative xmlns:adec="http://schemas.microsoft.com/office/drawing/2017/decorative" xmlns="" val="1"/>
                </a:ext>
              </a:extLst>
            </p:cNvPr>
            <p:cNvSpPr/>
            <p:nvPr/>
          </p:nvSpPr>
          <p:spPr>
            <a:xfrm>
              <a:off x="5756337" y="2329492"/>
              <a:ext cx="2987004"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a:t>
              </a:r>
            </a:p>
          </p:txBody>
        </p:sp>
        <p:sp>
          <p:nvSpPr>
            <p:cNvPr id="26" name="Rectangle 25">
              <a:extLst>
                <a:ext uri="{FF2B5EF4-FFF2-40B4-BE49-F238E27FC236}">
                  <a16:creationId xmlns:a16="http://schemas.microsoft.com/office/drawing/2014/main" xmlns="" id="{EB243E99-E3D7-45C2-BB63-9CFAF58A58CD}"/>
                </a:ext>
                <a:ext uri="{C183D7F6-B498-43B3-948B-1728B52AA6E4}">
                  <adec:decorative xmlns:adec="http://schemas.microsoft.com/office/drawing/2017/decorative" xmlns="" val="1"/>
                </a:ext>
              </a:extLst>
            </p:cNvPr>
            <p:cNvSpPr/>
            <p:nvPr/>
          </p:nvSpPr>
          <p:spPr>
            <a:xfrm>
              <a:off x="5756337" y="3894438"/>
              <a:ext cx="2987004"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11" name="TextBox 10">
              <a:extLst>
                <a:ext uri="{FF2B5EF4-FFF2-40B4-BE49-F238E27FC236}">
                  <a16:creationId xmlns:a16="http://schemas.microsoft.com/office/drawing/2014/main" xmlns="" id="{CB84A054-5BE1-4670-BBB5-C9A48ED5EF93}"/>
                </a:ext>
                <a:ext uri="{C183D7F6-B498-43B3-948B-1728B52AA6E4}">
                  <adec:decorative xmlns:adec="http://schemas.microsoft.com/office/drawing/2017/decorative" xmlns="" val="1"/>
                </a:ext>
              </a:extLst>
            </p:cNvPr>
            <p:cNvSpPr txBox="1"/>
            <p:nvPr/>
          </p:nvSpPr>
          <p:spPr>
            <a:xfrm>
              <a:off x="1049683" y="3308010"/>
              <a:ext cx="1072750" cy="338554"/>
            </a:xfrm>
            <a:prstGeom prst="rect">
              <a:avLst/>
            </a:prstGeom>
            <a:noFill/>
          </p:spPr>
          <p:txBody>
            <a:bodyPr wrap="square" rtlCol="0">
              <a:spAutoFit/>
            </a:bodyPr>
            <a:lstStyle/>
            <a:p>
              <a:pPr algn="ctr"/>
              <a:r>
                <a:rPr lang="en-US" sz="1600">
                  <a:solidFill>
                    <a:srgbClr val="232F3E"/>
                  </a:solidFill>
                </a:rPr>
                <a:t>Users</a:t>
              </a:r>
            </a:p>
          </p:txBody>
        </p:sp>
        <p:sp>
          <p:nvSpPr>
            <p:cNvPr id="12" name="TextBox 11">
              <a:extLst>
                <a:ext uri="{FF2B5EF4-FFF2-40B4-BE49-F238E27FC236}">
                  <a16:creationId xmlns:a16="http://schemas.microsoft.com/office/drawing/2014/main" xmlns="" id="{CE4687B7-6629-4561-83BC-A4E65403DAE9}"/>
                </a:ext>
                <a:ext uri="{C183D7F6-B498-43B3-948B-1728B52AA6E4}">
                  <adec:decorative xmlns:adec="http://schemas.microsoft.com/office/drawing/2017/decorative" xmlns="" val="1"/>
                </a:ext>
              </a:extLst>
            </p:cNvPr>
            <p:cNvSpPr txBox="1"/>
            <p:nvPr/>
          </p:nvSpPr>
          <p:spPr>
            <a:xfrm>
              <a:off x="3264921" y="3162841"/>
              <a:ext cx="1259655" cy="584775"/>
            </a:xfrm>
            <a:prstGeom prst="rect">
              <a:avLst/>
            </a:prstGeom>
            <a:noFill/>
          </p:spPr>
          <p:txBody>
            <a:bodyPr wrap="square" rtlCol="0">
              <a:spAutoFit/>
            </a:bodyPr>
            <a:lstStyle/>
            <a:p>
              <a:pPr algn="ctr"/>
              <a:r>
                <a:rPr lang="en-US" sz="1600"/>
                <a:t>Internet gateway</a:t>
              </a:r>
            </a:p>
          </p:txBody>
        </p:sp>
        <p:sp>
          <p:nvSpPr>
            <p:cNvPr id="7" name="Rectangle 6">
              <a:extLst>
                <a:ext uri="{FF2B5EF4-FFF2-40B4-BE49-F238E27FC236}">
                  <a16:creationId xmlns:a16="http://schemas.microsoft.com/office/drawing/2014/main" xmlns="" id="{76E135B5-1EEC-45C6-95D5-8D0A665A7E40}"/>
                </a:ext>
                <a:ext uri="{C183D7F6-B498-43B3-948B-1728B52AA6E4}">
                  <adec:decorative xmlns:adec="http://schemas.microsoft.com/office/drawing/2017/decorative" xmlns="" val="1"/>
                </a:ext>
              </a:extLst>
            </p:cNvPr>
            <p:cNvSpPr/>
            <p:nvPr/>
          </p:nvSpPr>
          <p:spPr>
            <a:xfrm>
              <a:off x="5022281" y="1500522"/>
              <a:ext cx="4003008" cy="423879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a:t>
              </a:r>
            </a:p>
          </p:txBody>
        </p:sp>
        <p:pic>
          <p:nvPicPr>
            <p:cNvPr id="10" name="Graphic 9">
              <a:extLst>
                <a:ext uri="{FF2B5EF4-FFF2-40B4-BE49-F238E27FC236}">
                  <a16:creationId xmlns:a16="http://schemas.microsoft.com/office/drawing/2014/main" xmlns="" id="{4F9CAB15-F4A0-4963-A61E-CC77DDF5FAEB}"/>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1344265" y="2833316"/>
              <a:ext cx="483586" cy="469900"/>
            </a:xfrm>
            <a:prstGeom prst="rect">
              <a:avLst/>
            </a:prstGeom>
          </p:spPr>
        </p:pic>
        <p:pic>
          <p:nvPicPr>
            <p:cNvPr id="13" name="Graphic 12">
              <a:extLst>
                <a:ext uri="{FF2B5EF4-FFF2-40B4-BE49-F238E27FC236}">
                  <a16:creationId xmlns:a16="http://schemas.microsoft.com/office/drawing/2014/main" xmlns="" id="{A4A87487-7DCB-457B-81C0-9988F38BA615}"/>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59798" y="2794534"/>
              <a:ext cx="469900" cy="469900"/>
            </a:xfrm>
            <a:prstGeom prst="rect">
              <a:avLst/>
            </a:prstGeom>
          </p:spPr>
        </p:pic>
        <p:sp>
          <p:nvSpPr>
            <p:cNvPr id="14" name="TextBox 13">
              <a:extLst>
                <a:ext uri="{FF2B5EF4-FFF2-40B4-BE49-F238E27FC236}">
                  <a16:creationId xmlns:a16="http://schemas.microsoft.com/office/drawing/2014/main" xmlns="" id="{43790DAF-97A0-41A9-BB35-2AA73AC6423B}"/>
                </a:ext>
                <a:ext uri="{C183D7F6-B498-43B3-948B-1728B52AA6E4}">
                  <adec:decorative xmlns:adec="http://schemas.microsoft.com/office/drawing/2017/decorative" xmlns="" val="1"/>
                </a:ext>
              </a:extLst>
            </p:cNvPr>
            <p:cNvSpPr txBox="1"/>
            <p:nvPr/>
          </p:nvSpPr>
          <p:spPr>
            <a:xfrm>
              <a:off x="6723385" y="4975994"/>
              <a:ext cx="2301904" cy="338554"/>
            </a:xfrm>
            <a:prstGeom prst="rect">
              <a:avLst/>
            </a:prstGeom>
            <a:noFill/>
          </p:spPr>
          <p:txBody>
            <a:bodyPr wrap="square" rtlCol="0">
              <a:spAutoFit/>
            </a:bodyPr>
            <a:lstStyle/>
            <a:p>
              <a:pPr algn="ctr"/>
              <a:r>
                <a:rPr lang="en-US" sz="1600"/>
                <a:t>Amazon RDS</a:t>
              </a:r>
            </a:p>
          </p:txBody>
        </p:sp>
        <p:pic>
          <p:nvPicPr>
            <p:cNvPr id="15" name="Graphic 14">
              <a:extLst>
                <a:ext uri="{FF2B5EF4-FFF2-40B4-BE49-F238E27FC236}">
                  <a16:creationId xmlns:a16="http://schemas.microsoft.com/office/drawing/2014/main" xmlns="" id="{9D364D4C-F103-4C38-BA52-FDE8FFCEB1AD}"/>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518737" y="4281109"/>
              <a:ext cx="711200" cy="711200"/>
            </a:xfrm>
            <a:prstGeom prst="rect">
              <a:avLst/>
            </a:prstGeom>
          </p:spPr>
        </p:pic>
        <p:sp>
          <p:nvSpPr>
            <p:cNvPr id="16" name="TextBox 15">
              <a:extLst>
                <a:ext uri="{FF2B5EF4-FFF2-40B4-BE49-F238E27FC236}">
                  <a16:creationId xmlns:a16="http://schemas.microsoft.com/office/drawing/2014/main" xmlns="" id="{9D6CC597-F1BB-4BB6-BA54-4974ADEC8AAB}"/>
                </a:ext>
                <a:ext uri="{C183D7F6-B498-43B3-948B-1728B52AA6E4}">
                  <adec:decorative xmlns:adec="http://schemas.microsoft.com/office/drawing/2017/decorative" xmlns="" val="1"/>
                </a:ext>
              </a:extLst>
            </p:cNvPr>
            <p:cNvSpPr txBox="1"/>
            <p:nvPr/>
          </p:nvSpPr>
          <p:spPr>
            <a:xfrm>
              <a:off x="7039951" y="3333203"/>
              <a:ext cx="1513305" cy="338554"/>
            </a:xfrm>
            <a:prstGeom prst="rect">
              <a:avLst/>
            </a:prstGeom>
            <a:noFill/>
          </p:spPr>
          <p:txBody>
            <a:bodyPr wrap="square" rtlCol="0">
              <a:spAutoFit/>
            </a:bodyPr>
            <a:lstStyle/>
            <a:p>
              <a:pPr algn="ctr"/>
              <a:r>
                <a:rPr lang="en-US" sz="1600"/>
                <a:t>Amazon EC2</a:t>
              </a:r>
            </a:p>
          </p:txBody>
        </p:sp>
        <p:pic>
          <p:nvPicPr>
            <p:cNvPr id="17" name="Graphic 16">
              <a:extLst>
                <a:ext uri="{FF2B5EF4-FFF2-40B4-BE49-F238E27FC236}">
                  <a16:creationId xmlns:a16="http://schemas.microsoft.com/office/drawing/2014/main" xmlns="" id="{BD85BFC9-F75B-4BB9-BB8D-0808D5E0DCE5}"/>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97982" y="2628084"/>
              <a:ext cx="711200" cy="711200"/>
            </a:xfrm>
            <a:prstGeom prst="rect">
              <a:avLst/>
            </a:prstGeom>
          </p:spPr>
        </p:pic>
        <p:cxnSp>
          <p:nvCxnSpPr>
            <p:cNvPr id="22" name="Straight Arrow Connector 21">
              <a:extLst>
                <a:ext uri="{FF2B5EF4-FFF2-40B4-BE49-F238E27FC236}">
                  <a16:creationId xmlns:a16="http://schemas.microsoft.com/office/drawing/2014/main" xmlns="" id="{4AD8B2DB-CF4F-4F16-9354-07C63DC56C33}"/>
                </a:ext>
                <a:ext uri="{C183D7F6-B498-43B3-948B-1728B52AA6E4}">
                  <adec:decorative xmlns:adec="http://schemas.microsoft.com/office/drawing/2017/decorative" xmlns="" val="1"/>
                </a:ext>
              </a:extLst>
            </p:cNvPr>
            <p:cNvCxnSpPr>
              <a:cxnSpLocks/>
              <a:stCxn id="10" idx="1"/>
              <a:endCxn id="24" idx="1"/>
            </p:cNvCxnSpPr>
            <p:nvPr/>
          </p:nvCxnSpPr>
          <p:spPr>
            <a:xfrm flipV="1">
              <a:off x="1827851" y="3061012"/>
              <a:ext cx="3928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5478E2C2-2ADD-4A6F-98BE-CC46C62ABC3F}"/>
                </a:ext>
                <a:ext uri="{C183D7F6-B498-43B3-948B-1728B52AA6E4}">
                  <adec:decorative xmlns:adec="http://schemas.microsoft.com/office/drawing/2017/decorative" xmlns="" val="1"/>
                </a:ext>
              </a:extLst>
            </p:cNvPr>
            <p:cNvSpPr/>
            <p:nvPr/>
          </p:nvSpPr>
          <p:spPr>
            <a:xfrm>
              <a:off x="3889239" y="2017109"/>
              <a:ext cx="5437762" cy="354711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a:t>
              </a:r>
              <a:endParaRPr kumimoji="0" lang="en-US" sz="1200" b="0" i="0" u="none" strike="noStrike" kern="0" cap="none" spc="0" normalizeH="0" baseline="0" noProof="0">
                <a:ln w="0"/>
                <a:solidFill>
                  <a:srgbClr val="1D8900"/>
                </a:solidFill>
                <a:effectLst/>
                <a:uLnTx/>
                <a:uFillTx/>
                <a:latin typeface="Arial" panose="020B0604020202020204"/>
                <a:ea typeface="+mn-ea"/>
                <a:cs typeface="+mn-cs"/>
              </a:endParaRPr>
            </a:p>
          </p:txBody>
        </p:sp>
        <p:pic>
          <p:nvPicPr>
            <p:cNvPr id="23" name="Graphic 22">
              <a:extLst>
                <a:ext uri="{FF2B5EF4-FFF2-40B4-BE49-F238E27FC236}">
                  <a16:creationId xmlns:a16="http://schemas.microsoft.com/office/drawing/2014/main" xmlns="" id="{365187D5-F35A-42DE-A031-78B32F82F27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889239" y="2017109"/>
              <a:ext cx="457200" cy="457200"/>
            </a:xfrm>
            <a:prstGeom prst="rect">
              <a:avLst/>
            </a:prstGeom>
          </p:spPr>
        </p:pic>
        <p:pic>
          <p:nvPicPr>
            <p:cNvPr id="25" name="Graphic 24">
              <a:extLst>
                <a:ext uri="{FF2B5EF4-FFF2-40B4-BE49-F238E27FC236}">
                  <a16:creationId xmlns:a16="http://schemas.microsoft.com/office/drawing/2014/main" xmlns="" id="{B6D96608-0E9C-4CD3-AEFA-2D603494727A}"/>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756337" y="2327133"/>
              <a:ext cx="457200" cy="457200"/>
            </a:xfrm>
            <a:prstGeom prst="rect">
              <a:avLst/>
            </a:prstGeom>
          </p:spPr>
        </p:pic>
        <p:pic>
          <p:nvPicPr>
            <p:cNvPr id="27" name="Graphic 26">
              <a:extLst>
                <a:ext uri="{FF2B5EF4-FFF2-40B4-BE49-F238E27FC236}">
                  <a16:creationId xmlns:a16="http://schemas.microsoft.com/office/drawing/2014/main" xmlns="" id="{AF74714E-C73E-4151-B10D-A7A3F506B5B2}"/>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756337" y="3892079"/>
              <a:ext cx="457200" cy="457200"/>
            </a:xfrm>
            <a:prstGeom prst="rect">
              <a:avLst/>
            </a:prstGeom>
          </p:spPr>
        </p:pic>
        <p:sp>
          <p:nvSpPr>
            <p:cNvPr id="29" name="Rectangle 28">
              <a:extLst>
                <a:ext uri="{FF2B5EF4-FFF2-40B4-BE49-F238E27FC236}">
                  <a16:creationId xmlns:a16="http://schemas.microsoft.com/office/drawing/2014/main" xmlns="" id="{22279CA6-02AE-48FD-9BAD-15D6DCB4EC90}"/>
                </a:ext>
                <a:ext uri="{C183D7F6-B498-43B3-948B-1728B52AA6E4}">
                  <adec:decorative xmlns:adec="http://schemas.microsoft.com/office/drawing/2017/decorative" xmlns="" val="1"/>
                </a:ext>
              </a:extLst>
            </p:cNvPr>
            <p:cNvSpPr/>
            <p:nvPr/>
          </p:nvSpPr>
          <p:spPr>
            <a:xfrm>
              <a:off x="2535419" y="1263105"/>
              <a:ext cx="7121162" cy="47680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30" name="Graphic 29">
              <a:extLst>
                <a:ext uri="{FF2B5EF4-FFF2-40B4-BE49-F238E27FC236}">
                  <a16:creationId xmlns:a16="http://schemas.microsoft.com/office/drawing/2014/main" xmlns="" id="{D28C2583-A2B4-4920-9E7E-A8ED67FCD980}"/>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535419" y="1263105"/>
              <a:ext cx="457200" cy="457200"/>
            </a:xfrm>
            <a:prstGeom prst="rect">
              <a:avLst/>
            </a:prstGeom>
          </p:spPr>
        </p:pic>
      </p:grpSp>
    </p:spTree>
    <p:custDataLst>
      <p:tags r:id="rId1"/>
    </p:custDataLst>
    <p:extLst>
      <p:ext uri="{BB962C8B-B14F-4D97-AF65-F5344CB8AC3E}">
        <p14:creationId xmlns:p14="http://schemas.microsoft.com/office/powerpoint/2010/main" val="21164036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344BA9E-8842-4295-8C19-DF4EE407FA32}"/>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14</a:t>
            </a:fld>
            <a:endParaRPr lang="en-US"/>
          </a:p>
        </p:txBody>
      </p:sp>
      <p:sp>
        <p:nvSpPr>
          <p:cNvPr id="3" name="Title 2"/>
          <p:cNvSpPr>
            <a:spLocks noGrp="1"/>
          </p:cNvSpPr>
          <p:nvPr>
            <p:ph type="title"/>
          </p:nvPr>
        </p:nvSpPr>
        <p:spPr/>
        <p:txBody>
          <a:bodyPr/>
          <a:lstStyle/>
          <a:p>
            <a:r>
              <a:rPr lang="en-US"/>
              <a:t>High availability with Multi-AZ deployment (1 of 2)</a:t>
            </a:r>
          </a:p>
        </p:txBody>
      </p:sp>
      <p:grpSp>
        <p:nvGrpSpPr>
          <p:cNvPr id="49" name="Group 48" descr="A highly available Amazon RDS installation described in notes.">
            <a:extLst>
              <a:ext uri="{FF2B5EF4-FFF2-40B4-BE49-F238E27FC236}">
                <a16:creationId xmlns:a16="http://schemas.microsoft.com/office/drawing/2014/main" xmlns="" id="{5D4D9B87-9726-4481-94D6-E72B6068257F}"/>
              </a:ext>
            </a:extLst>
          </p:cNvPr>
          <p:cNvGrpSpPr/>
          <p:nvPr/>
        </p:nvGrpSpPr>
        <p:grpSpPr>
          <a:xfrm>
            <a:off x="1074231" y="1285494"/>
            <a:ext cx="10043539" cy="5029200"/>
            <a:chOff x="481788" y="1285494"/>
            <a:chExt cx="10043539" cy="5029200"/>
          </a:xfrm>
        </p:grpSpPr>
        <p:sp>
          <p:nvSpPr>
            <p:cNvPr id="43" name="Rectangle 42">
              <a:extLst>
                <a:ext uri="{FF2B5EF4-FFF2-40B4-BE49-F238E27FC236}">
                  <a16:creationId xmlns:a16="http://schemas.microsoft.com/office/drawing/2014/main" xmlns="" id="{9455F131-57EC-4755-B3DF-3A7FC2512D34}"/>
                </a:ext>
                <a:ext uri="{C183D7F6-B498-43B3-948B-1728B52AA6E4}">
                  <adec:decorative xmlns:adec="http://schemas.microsoft.com/office/drawing/2017/decorative" xmlns="" val="1"/>
                </a:ext>
              </a:extLst>
            </p:cNvPr>
            <p:cNvSpPr/>
            <p:nvPr/>
          </p:nvSpPr>
          <p:spPr>
            <a:xfrm>
              <a:off x="3173417" y="2235275"/>
              <a:ext cx="2834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a:t>
              </a:r>
            </a:p>
          </p:txBody>
        </p:sp>
        <p:sp>
          <p:nvSpPr>
            <p:cNvPr id="42" name="Rectangle 41">
              <a:extLst>
                <a:ext uri="{FF2B5EF4-FFF2-40B4-BE49-F238E27FC236}">
                  <a16:creationId xmlns:a16="http://schemas.microsoft.com/office/drawing/2014/main" xmlns="" id="{13D1BB49-83FE-4F55-93EA-953CF26F7A53}"/>
                </a:ext>
                <a:ext uri="{C183D7F6-B498-43B3-948B-1728B52AA6E4}">
                  <adec:decorative xmlns:adec="http://schemas.microsoft.com/office/drawing/2017/decorative" xmlns="" val="1"/>
                </a:ext>
              </a:extLst>
            </p:cNvPr>
            <p:cNvSpPr/>
            <p:nvPr/>
          </p:nvSpPr>
          <p:spPr>
            <a:xfrm>
              <a:off x="3190567"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46" name="Rectangle 45">
              <a:extLst>
                <a:ext uri="{FF2B5EF4-FFF2-40B4-BE49-F238E27FC236}">
                  <a16:creationId xmlns:a16="http://schemas.microsoft.com/office/drawing/2014/main" xmlns="" id="{066D2D6A-9803-407D-9702-C746F7FAE4B1}"/>
                </a:ext>
                <a:ext uri="{C183D7F6-B498-43B3-948B-1728B52AA6E4}">
                  <adec:decorative xmlns:adec="http://schemas.microsoft.com/office/drawing/2017/decorative" xmlns="" val="1"/>
                </a:ext>
              </a:extLst>
            </p:cNvPr>
            <p:cNvSpPr/>
            <p:nvPr/>
          </p:nvSpPr>
          <p:spPr>
            <a:xfrm>
              <a:off x="7085626"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7" name="Rectangle 6">
              <a:extLst>
                <a:ext uri="{FF2B5EF4-FFF2-40B4-BE49-F238E27FC236}">
                  <a16:creationId xmlns:a16="http://schemas.microsoft.com/office/drawing/2014/main" xmlns="" id="{CB3BD354-6E27-439B-8FF6-9CF902DE9991}"/>
                </a:ext>
                <a:ext uri="{C183D7F6-B498-43B3-948B-1728B52AA6E4}">
                  <adec:decorative xmlns:adec="http://schemas.microsoft.com/office/drawing/2017/decorative" xmlns="" val="1"/>
                </a:ext>
              </a:extLst>
            </p:cNvPr>
            <p:cNvSpPr/>
            <p:nvPr/>
          </p:nvSpPr>
          <p:spPr>
            <a:xfrm>
              <a:off x="2862940" y="1587224"/>
              <a:ext cx="3291840" cy="4572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1</a:t>
              </a:r>
            </a:p>
          </p:txBody>
        </p:sp>
        <p:sp>
          <p:nvSpPr>
            <p:cNvPr id="13" name="TextBox 12">
              <a:extLst>
                <a:ext uri="{FF2B5EF4-FFF2-40B4-BE49-F238E27FC236}">
                  <a16:creationId xmlns:a16="http://schemas.microsoft.com/office/drawing/2014/main" xmlns="" id="{7F509C97-4039-4E72-A2DB-943EA9C9E3D0}"/>
                </a:ext>
                <a:ext uri="{C183D7F6-B498-43B3-948B-1728B52AA6E4}">
                  <adec:decorative xmlns:adec="http://schemas.microsoft.com/office/drawing/2017/decorative" xmlns="" val="1"/>
                </a:ext>
              </a:extLst>
            </p:cNvPr>
            <p:cNvSpPr txBox="1"/>
            <p:nvPr/>
          </p:nvSpPr>
          <p:spPr>
            <a:xfrm>
              <a:off x="3286732" y="3386065"/>
              <a:ext cx="1513305" cy="338554"/>
            </a:xfrm>
            <a:prstGeom prst="rect">
              <a:avLst/>
            </a:prstGeom>
            <a:noFill/>
          </p:spPr>
          <p:txBody>
            <a:bodyPr wrap="square" rtlCol="0">
              <a:spAutoFit/>
            </a:bodyPr>
            <a:lstStyle/>
            <a:p>
              <a:pPr algn="ctr"/>
              <a:r>
                <a:rPr lang="en-US" sz="1600"/>
                <a:t>Amazon EC2</a:t>
              </a:r>
            </a:p>
          </p:txBody>
        </p:sp>
        <p:pic>
          <p:nvPicPr>
            <p:cNvPr id="14" name="Graphic 13">
              <a:extLst>
                <a:ext uri="{FF2B5EF4-FFF2-40B4-BE49-F238E27FC236}">
                  <a16:creationId xmlns:a16="http://schemas.microsoft.com/office/drawing/2014/main" xmlns="" id="{5EEDF96C-F99E-466A-8D6E-3A7CCEF6D90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58590" y="2794773"/>
              <a:ext cx="483546" cy="483546"/>
            </a:xfrm>
            <a:prstGeom prst="rect">
              <a:avLst/>
            </a:prstGeom>
          </p:spPr>
        </p:pic>
        <p:sp>
          <p:nvSpPr>
            <p:cNvPr id="16" name="Rectangle 15">
              <a:extLst>
                <a:ext uri="{FF2B5EF4-FFF2-40B4-BE49-F238E27FC236}">
                  <a16:creationId xmlns:a16="http://schemas.microsoft.com/office/drawing/2014/main" xmlns="" id="{2E957F3C-F1F2-413F-BBC7-0F5B00301EB1}"/>
                </a:ext>
                <a:ext uri="{C183D7F6-B498-43B3-948B-1728B52AA6E4}">
                  <adec:decorative xmlns:adec="http://schemas.microsoft.com/office/drawing/2017/decorative" xmlns="" val="1"/>
                </a:ext>
              </a:extLst>
            </p:cNvPr>
            <p:cNvSpPr/>
            <p:nvPr/>
          </p:nvSpPr>
          <p:spPr>
            <a:xfrm>
              <a:off x="6797996" y="1587223"/>
              <a:ext cx="3291840" cy="4572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2</a:t>
              </a:r>
            </a:p>
          </p:txBody>
        </p:sp>
        <p:sp>
          <p:nvSpPr>
            <p:cNvPr id="18" name="TextBox 17">
              <a:extLst>
                <a:ext uri="{FF2B5EF4-FFF2-40B4-BE49-F238E27FC236}">
                  <a16:creationId xmlns:a16="http://schemas.microsoft.com/office/drawing/2014/main" xmlns="" id="{2EFA3128-303E-4525-B238-4A89F29D1D90}"/>
                </a:ext>
                <a:ext uri="{C183D7F6-B498-43B3-948B-1728B52AA6E4}">
                  <adec:decorative xmlns:adec="http://schemas.microsoft.com/office/drawing/2017/decorative" xmlns="" val="1"/>
                </a:ext>
              </a:extLst>
            </p:cNvPr>
            <p:cNvSpPr txBox="1"/>
            <p:nvPr/>
          </p:nvSpPr>
          <p:spPr>
            <a:xfrm>
              <a:off x="3499212" y="5010871"/>
              <a:ext cx="1741310" cy="584775"/>
            </a:xfrm>
            <a:prstGeom prst="rect">
              <a:avLst/>
            </a:prstGeom>
            <a:noFill/>
          </p:spPr>
          <p:txBody>
            <a:bodyPr wrap="square" rtlCol="0">
              <a:spAutoFit/>
            </a:bodyPr>
            <a:lstStyle/>
            <a:p>
              <a:pPr algn="ctr"/>
              <a:r>
                <a:rPr lang="en-US" sz="1600"/>
                <a:t>Amazon RDS </a:t>
              </a:r>
            </a:p>
            <a:p>
              <a:pPr algn="ctr"/>
              <a:r>
                <a:rPr lang="en-US" sz="1600"/>
                <a:t>instance</a:t>
              </a:r>
            </a:p>
          </p:txBody>
        </p:sp>
        <p:pic>
          <p:nvPicPr>
            <p:cNvPr id="19" name="Graphic 18">
              <a:extLst>
                <a:ext uri="{FF2B5EF4-FFF2-40B4-BE49-F238E27FC236}">
                  <a16:creationId xmlns:a16="http://schemas.microsoft.com/office/drawing/2014/main" xmlns="" id="{D9934DEB-30C0-46E4-B3A1-69C2379BD26D}"/>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123114" y="4477337"/>
              <a:ext cx="537998" cy="537998"/>
            </a:xfrm>
            <a:prstGeom prst="rect">
              <a:avLst/>
            </a:prstGeom>
          </p:spPr>
        </p:pic>
        <p:pic>
          <p:nvPicPr>
            <p:cNvPr id="21" name="Graphic 20">
              <a:extLst>
                <a:ext uri="{FF2B5EF4-FFF2-40B4-BE49-F238E27FC236}">
                  <a16:creationId xmlns:a16="http://schemas.microsoft.com/office/drawing/2014/main" xmlns="" id="{00DAF2D9-0409-4462-8A57-BB082492FA5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638924" y="4477337"/>
              <a:ext cx="537998" cy="537998"/>
            </a:xfrm>
            <a:prstGeom prst="rect">
              <a:avLst/>
            </a:prstGeom>
          </p:spPr>
        </p:pic>
        <p:sp>
          <p:nvSpPr>
            <p:cNvPr id="5" name="TextBox 4">
              <a:extLst>
                <a:ext uri="{FF2B5EF4-FFF2-40B4-BE49-F238E27FC236}">
                  <a16:creationId xmlns:a16="http://schemas.microsoft.com/office/drawing/2014/main" xmlns="" id="{44F34524-C9A9-4275-A8FF-EB18D52A4A5C}"/>
                </a:ext>
                <a:ext uri="{C183D7F6-B498-43B3-948B-1728B52AA6E4}">
                  <adec:decorative xmlns:adec="http://schemas.microsoft.com/office/drawing/2017/decorative" xmlns="" val="1"/>
                </a:ext>
              </a:extLst>
            </p:cNvPr>
            <p:cNvSpPr txBox="1"/>
            <p:nvPr/>
          </p:nvSpPr>
          <p:spPr>
            <a:xfrm>
              <a:off x="8230494" y="5115767"/>
              <a:ext cx="1354858" cy="584775"/>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RDS Standby</a:t>
              </a:r>
            </a:p>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instance</a:t>
              </a:r>
            </a:p>
          </p:txBody>
        </p:sp>
        <p:sp>
          <p:nvSpPr>
            <p:cNvPr id="24" name="Arrow: Right 23">
              <a:extLst>
                <a:ext uri="{FF2B5EF4-FFF2-40B4-BE49-F238E27FC236}">
                  <a16:creationId xmlns:a16="http://schemas.microsoft.com/office/drawing/2014/main" xmlns="" id="{3DC49E07-9B0F-423E-B6BD-3CE0BEF4D03E}"/>
                </a:ext>
                <a:ext uri="{C183D7F6-B498-43B3-948B-1728B52AA6E4}">
                  <adec:decorative xmlns:adec="http://schemas.microsoft.com/office/drawing/2017/decorative" xmlns="" val="1"/>
                </a:ext>
              </a:extLst>
            </p:cNvPr>
            <p:cNvSpPr/>
            <p:nvPr/>
          </p:nvSpPr>
          <p:spPr>
            <a:xfrm>
              <a:off x="5892800" y="4593365"/>
              <a:ext cx="10541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2098B912-3263-44CA-83A3-7313F1005C65}"/>
                </a:ext>
                <a:ext uri="{C183D7F6-B498-43B3-948B-1728B52AA6E4}">
                  <adec:decorative xmlns:adec="http://schemas.microsoft.com/office/drawing/2017/decorative" xmlns="" val="1"/>
                </a:ext>
              </a:extLst>
            </p:cNvPr>
            <p:cNvSpPr txBox="1"/>
            <p:nvPr/>
          </p:nvSpPr>
          <p:spPr>
            <a:xfrm>
              <a:off x="5744934" y="4720690"/>
              <a:ext cx="1346844"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Synchronous</a:t>
              </a:r>
            </a:p>
          </p:txBody>
        </p:sp>
        <p:sp>
          <p:nvSpPr>
            <p:cNvPr id="27" name="Rectangle: Rounded Corners 26">
              <a:extLst>
                <a:ext uri="{FF2B5EF4-FFF2-40B4-BE49-F238E27FC236}">
                  <a16:creationId xmlns:a16="http://schemas.microsoft.com/office/drawing/2014/main" xmlns="" id="{E2C789F1-5B78-4F51-877D-228065DA0223}"/>
                </a:ext>
                <a:ext uri="{C183D7F6-B498-43B3-948B-1728B52AA6E4}">
                  <adec:decorative xmlns:adec="http://schemas.microsoft.com/office/drawing/2017/decorative" xmlns="" val="1"/>
                </a:ext>
              </a:extLst>
            </p:cNvPr>
            <p:cNvSpPr/>
            <p:nvPr/>
          </p:nvSpPr>
          <p:spPr>
            <a:xfrm>
              <a:off x="5163284" y="2781300"/>
              <a:ext cx="483546" cy="430116"/>
            </a:xfrm>
            <a:prstGeom prst="roundRect">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xmlns="" id="{9B1BE309-3F10-4D67-8B1D-ECD92FC4BF46}"/>
                </a:ext>
                <a:ext uri="{C183D7F6-B498-43B3-948B-1728B52AA6E4}">
                  <adec:decorative xmlns:adec="http://schemas.microsoft.com/office/drawing/2017/decorative" xmlns="" val="1"/>
                </a:ext>
              </a:extLst>
            </p:cNvPr>
            <p:cNvSpPr txBox="1"/>
            <p:nvPr/>
          </p:nvSpPr>
          <p:spPr>
            <a:xfrm>
              <a:off x="4808580" y="3386065"/>
              <a:ext cx="1192955"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cxnSp>
          <p:nvCxnSpPr>
            <p:cNvPr id="31" name="Straight Arrow Connector 30">
              <a:extLst>
                <a:ext uri="{FF2B5EF4-FFF2-40B4-BE49-F238E27FC236}">
                  <a16:creationId xmlns:a16="http://schemas.microsoft.com/office/drawing/2014/main" xmlns="" id="{D0870AC5-D921-482E-9E1D-6FAFCAE81492}"/>
                </a:ext>
                <a:ext uri="{C183D7F6-B498-43B3-948B-1728B52AA6E4}">
                  <adec:decorative xmlns:adec="http://schemas.microsoft.com/office/drawing/2017/decorative" xmlns="" val="1"/>
                </a:ext>
              </a:extLst>
            </p:cNvPr>
            <p:cNvCxnSpPr>
              <a:cxnSpLocks/>
            </p:cNvCxnSpPr>
            <p:nvPr/>
          </p:nvCxnSpPr>
          <p:spPr>
            <a:xfrm>
              <a:off x="5372806" y="3737088"/>
              <a:ext cx="0" cy="629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xmlns="" id="{20BBAAF5-4259-4917-B261-7458F6B6F552}"/>
                </a:ext>
                <a:ext uri="{C183D7F6-B498-43B3-948B-1728B52AA6E4}">
                  <adec:decorative xmlns:adec="http://schemas.microsoft.com/office/drawing/2017/decorative" xmlns="" val="1"/>
                </a:ext>
              </a:extLst>
            </p:cNvPr>
            <p:cNvGrpSpPr/>
            <p:nvPr/>
          </p:nvGrpSpPr>
          <p:grpSpPr>
            <a:xfrm>
              <a:off x="5088722" y="4477337"/>
              <a:ext cx="640080" cy="640080"/>
              <a:chOff x="5173782" y="4434743"/>
              <a:chExt cx="640080" cy="640080"/>
            </a:xfrm>
          </p:grpSpPr>
          <p:pic>
            <p:nvPicPr>
              <p:cNvPr id="22" name="Graphic 21">
                <a:extLst>
                  <a:ext uri="{FF2B5EF4-FFF2-40B4-BE49-F238E27FC236}">
                    <a16:creationId xmlns:a16="http://schemas.microsoft.com/office/drawing/2014/main" xmlns="" id="{6D5691E8-E7FB-4E5E-AA6C-2BAF3953EAE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73782" y="4434743"/>
                <a:ext cx="640080" cy="640080"/>
              </a:xfrm>
              <a:prstGeom prst="rect">
                <a:avLst/>
              </a:prstGeom>
            </p:spPr>
          </p:pic>
          <p:sp>
            <p:nvSpPr>
              <p:cNvPr id="32" name="TextBox 31">
                <a:extLst>
                  <a:ext uri="{FF2B5EF4-FFF2-40B4-BE49-F238E27FC236}">
                    <a16:creationId xmlns:a16="http://schemas.microsoft.com/office/drawing/2014/main" xmlns="" id="{926D40D9-716F-4C28-8B31-02F09D576A6B}"/>
                  </a:ext>
                  <a:ext uri="{C183D7F6-B498-43B3-948B-1728B52AA6E4}">
                    <adec:decorative xmlns:adec="http://schemas.microsoft.com/office/drawing/2017/decorative" xmlns="" val="1"/>
                  </a:ext>
                </a:extLst>
              </p:cNvPr>
              <p:cNvSpPr txBox="1"/>
              <p:nvPr/>
            </p:nvSpPr>
            <p:spPr>
              <a:xfrm>
                <a:off x="5317331" y="4656612"/>
                <a:ext cx="352982" cy="338554"/>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M</a:t>
                </a:r>
              </a:p>
            </p:txBody>
          </p:sp>
        </p:grpSp>
        <p:grpSp>
          <p:nvGrpSpPr>
            <p:cNvPr id="12" name="Group 11">
              <a:extLst>
                <a:ext uri="{FF2B5EF4-FFF2-40B4-BE49-F238E27FC236}">
                  <a16:creationId xmlns:a16="http://schemas.microsoft.com/office/drawing/2014/main" xmlns="" id="{0F00EAFB-55F9-417C-82E1-A0F49531EED2}"/>
                </a:ext>
                <a:ext uri="{C183D7F6-B498-43B3-948B-1728B52AA6E4}">
                  <adec:decorative xmlns:adec="http://schemas.microsoft.com/office/drawing/2017/decorative" xmlns="" val="1"/>
                </a:ext>
              </a:extLst>
            </p:cNvPr>
            <p:cNvGrpSpPr/>
            <p:nvPr/>
          </p:nvGrpSpPr>
          <p:grpSpPr>
            <a:xfrm>
              <a:off x="7497450" y="4477337"/>
              <a:ext cx="640080" cy="640080"/>
              <a:chOff x="7008355" y="4443120"/>
              <a:chExt cx="640080" cy="640080"/>
            </a:xfrm>
          </p:grpSpPr>
          <p:pic>
            <p:nvPicPr>
              <p:cNvPr id="23" name="Graphic 22">
                <a:extLst>
                  <a:ext uri="{FF2B5EF4-FFF2-40B4-BE49-F238E27FC236}">
                    <a16:creationId xmlns:a16="http://schemas.microsoft.com/office/drawing/2014/main" xmlns="" id="{D3624129-F22A-4711-808A-4C7C7E9F0A5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008355" y="4443120"/>
                <a:ext cx="640080" cy="640080"/>
              </a:xfrm>
              <a:prstGeom prst="rect">
                <a:avLst/>
              </a:prstGeom>
            </p:spPr>
          </p:pic>
          <p:sp>
            <p:nvSpPr>
              <p:cNvPr id="34" name="TextBox 33">
                <a:extLst>
                  <a:ext uri="{FF2B5EF4-FFF2-40B4-BE49-F238E27FC236}">
                    <a16:creationId xmlns:a16="http://schemas.microsoft.com/office/drawing/2014/main" xmlns="" id="{7D273392-65A6-45CE-9111-70AEF1348102}"/>
                  </a:ext>
                  <a:ext uri="{C183D7F6-B498-43B3-948B-1728B52AA6E4}">
                    <adec:decorative xmlns:adec="http://schemas.microsoft.com/office/drawing/2017/decorative" xmlns="" val="1"/>
                  </a:ext>
                </a:extLst>
              </p:cNvPr>
              <p:cNvSpPr txBox="1"/>
              <p:nvPr/>
            </p:nvSpPr>
            <p:spPr>
              <a:xfrm>
                <a:off x="7179155" y="4656612"/>
                <a:ext cx="298480"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a:t>
                </a:r>
              </a:p>
            </p:txBody>
          </p:sp>
        </p:grpSp>
        <p:sp>
          <p:nvSpPr>
            <p:cNvPr id="33" name="Rectangle 32">
              <a:extLst>
                <a:ext uri="{FF2B5EF4-FFF2-40B4-BE49-F238E27FC236}">
                  <a16:creationId xmlns:a16="http://schemas.microsoft.com/office/drawing/2014/main" xmlns="" id="{89655387-E100-442B-AD13-CF28670E13FE}"/>
                </a:ext>
                <a:ext uri="{C183D7F6-B498-43B3-948B-1728B52AA6E4}">
                  <adec:decorative xmlns:adec="http://schemas.microsoft.com/office/drawing/2017/decorative" xmlns="" val="1"/>
                </a:ext>
              </a:extLst>
            </p:cNvPr>
            <p:cNvSpPr/>
            <p:nvPr/>
          </p:nvSpPr>
          <p:spPr>
            <a:xfrm>
              <a:off x="481788" y="1285494"/>
              <a:ext cx="10043539" cy="5029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35" name="Graphic 34">
              <a:extLst>
                <a:ext uri="{FF2B5EF4-FFF2-40B4-BE49-F238E27FC236}">
                  <a16:creationId xmlns:a16="http://schemas.microsoft.com/office/drawing/2014/main" xmlns="" id="{17D7D8B7-8BEE-43FA-9AB1-7D5042ABD310}"/>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81789" y="1285494"/>
              <a:ext cx="457200" cy="457200"/>
            </a:xfrm>
            <a:prstGeom prst="rect">
              <a:avLst/>
            </a:prstGeom>
          </p:spPr>
        </p:pic>
        <p:pic>
          <p:nvPicPr>
            <p:cNvPr id="36" name="Graphic 35">
              <a:extLst>
                <a:ext uri="{FF2B5EF4-FFF2-40B4-BE49-F238E27FC236}">
                  <a16:creationId xmlns:a16="http://schemas.microsoft.com/office/drawing/2014/main" xmlns="" id="{185D30FF-3222-4893-8462-6AB6AE58225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799617" y="2026835"/>
              <a:ext cx="457200" cy="457200"/>
            </a:xfrm>
            <a:prstGeom prst="rect">
              <a:avLst/>
            </a:prstGeom>
          </p:spPr>
        </p:pic>
        <p:pic>
          <p:nvPicPr>
            <p:cNvPr id="44" name="Graphic 43">
              <a:extLst>
                <a:ext uri="{FF2B5EF4-FFF2-40B4-BE49-F238E27FC236}">
                  <a16:creationId xmlns:a16="http://schemas.microsoft.com/office/drawing/2014/main" xmlns="" id="{E019D1BE-2568-4D77-824C-AE7D19351FC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173417" y="2232916"/>
              <a:ext cx="457200" cy="457200"/>
            </a:xfrm>
            <a:prstGeom prst="rect">
              <a:avLst/>
            </a:prstGeom>
          </p:spPr>
        </p:pic>
        <p:pic>
          <p:nvPicPr>
            <p:cNvPr id="45" name="Graphic 44">
              <a:extLst>
                <a:ext uri="{FF2B5EF4-FFF2-40B4-BE49-F238E27FC236}">
                  <a16:creationId xmlns:a16="http://schemas.microsoft.com/office/drawing/2014/main" xmlns="" id="{3887EBDD-B772-47E7-8B7F-AD34AB0E77B3}"/>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190567" y="4087465"/>
              <a:ext cx="457200" cy="457200"/>
            </a:xfrm>
            <a:prstGeom prst="rect">
              <a:avLst/>
            </a:prstGeom>
          </p:spPr>
        </p:pic>
        <p:pic>
          <p:nvPicPr>
            <p:cNvPr id="47" name="Graphic 46">
              <a:extLst>
                <a:ext uri="{FF2B5EF4-FFF2-40B4-BE49-F238E27FC236}">
                  <a16:creationId xmlns:a16="http://schemas.microsoft.com/office/drawing/2014/main" xmlns="" id="{2E37ACA7-EDB7-4EE4-85B2-27347A464E2C}"/>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085626" y="4087465"/>
              <a:ext cx="457200" cy="457200"/>
            </a:xfrm>
            <a:prstGeom prst="rect">
              <a:avLst/>
            </a:prstGeom>
          </p:spPr>
        </p:pic>
        <p:sp>
          <p:nvSpPr>
            <p:cNvPr id="48" name="Rectangle 47">
              <a:extLst>
                <a:ext uri="{FF2B5EF4-FFF2-40B4-BE49-F238E27FC236}">
                  <a16:creationId xmlns:a16="http://schemas.microsoft.com/office/drawing/2014/main" xmlns="" id="{C500A324-16E2-4EC0-87BA-F36B0282DDEC}"/>
                </a:ext>
                <a:ext uri="{C183D7F6-B498-43B3-948B-1728B52AA6E4}">
                  <adec:decorative xmlns:adec="http://schemas.microsoft.com/office/drawing/2017/decorative" xmlns="" val="1"/>
                </a:ext>
              </a:extLst>
            </p:cNvPr>
            <p:cNvSpPr/>
            <p:nvPr/>
          </p:nvSpPr>
          <p:spPr>
            <a:xfrm>
              <a:off x="1800524" y="2023222"/>
              <a:ext cx="8503920" cy="393123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a:t>
              </a:r>
            </a:p>
          </p:txBody>
        </p:sp>
      </p:grpSp>
    </p:spTree>
    <p:custDataLst>
      <p:tags r:id="rId1"/>
    </p:custDataLst>
    <p:extLst>
      <p:ext uri="{BB962C8B-B14F-4D97-AF65-F5344CB8AC3E}">
        <p14:creationId xmlns:p14="http://schemas.microsoft.com/office/powerpoint/2010/main" val="3199952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344BA9E-8842-4295-8C19-DF4EE407FA32}"/>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15</a:t>
            </a:fld>
            <a:endParaRPr lang="en-US"/>
          </a:p>
        </p:txBody>
      </p:sp>
      <p:sp>
        <p:nvSpPr>
          <p:cNvPr id="3" name="Title 2"/>
          <p:cNvSpPr>
            <a:spLocks noGrp="1"/>
          </p:cNvSpPr>
          <p:nvPr>
            <p:ph type="title"/>
          </p:nvPr>
        </p:nvSpPr>
        <p:spPr/>
        <p:txBody>
          <a:bodyPr/>
          <a:lstStyle/>
          <a:p>
            <a:r>
              <a:rPr lang="en-US"/>
              <a:t>High availability with Multi-AZ deployment (2 of 2)</a:t>
            </a:r>
          </a:p>
        </p:txBody>
      </p:sp>
      <p:grpSp>
        <p:nvGrpSpPr>
          <p:cNvPr id="72" name="Group 71" descr="A highly available Amazon RDS installation with RDS standby instance added.">
            <a:extLst>
              <a:ext uri="{FF2B5EF4-FFF2-40B4-BE49-F238E27FC236}">
                <a16:creationId xmlns:a16="http://schemas.microsoft.com/office/drawing/2014/main" xmlns="" id="{7863E492-8404-4830-BABE-0F046F53C602}"/>
              </a:ext>
            </a:extLst>
          </p:cNvPr>
          <p:cNvGrpSpPr/>
          <p:nvPr/>
        </p:nvGrpSpPr>
        <p:grpSpPr>
          <a:xfrm>
            <a:off x="1074231" y="1285494"/>
            <a:ext cx="10043539" cy="5029200"/>
            <a:chOff x="481788" y="1285494"/>
            <a:chExt cx="10043539" cy="5029200"/>
          </a:xfrm>
        </p:grpSpPr>
        <p:sp>
          <p:nvSpPr>
            <p:cNvPr id="73" name="Rectangle 72">
              <a:extLst>
                <a:ext uri="{FF2B5EF4-FFF2-40B4-BE49-F238E27FC236}">
                  <a16:creationId xmlns:a16="http://schemas.microsoft.com/office/drawing/2014/main" xmlns="" id="{FD391F98-7650-49C7-A14D-AA704B126158}"/>
                </a:ext>
                <a:ext uri="{C183D7F6-B498-43B3-948B-1728B52AA6E4}">
                  <adec:decorative xmlns:adec="http://schemas.microsoft.com/office/drawing/2017/decorative" xmlns="" val="1"/>
                </a:ext>
              </a:extLst>
            </p:cNvPr>
            <p:cNvSpPr/>
            <p:nvPr/>
          </p:nvSpPr>
          <p:spPr>
            <a:xfrm>
              <a:off x="3173417" y="2235275"/>
              <a:ext cx="2834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a:t>
              </a:r>
            </a:p>
          </p:txBody>
        </p:sp>
        <p:sp>
          <p:nvSpPr>
            <p:cNvPr id="74" name="Rectangle 73">
              <a:extLst>
                <a:ext uri="{FF2B5EF4-FFF2-40B4-BE49-F238E27FC236}">
                  <a16:creationId xmlns:a16="http://schemas.microsoft.com/office/drawing/2014/main" xmlns="" id="{405B6E94-3202-475D-B9AB-86FDE20C6010}"/>
                </a:ext>
                <a:ext uri="{C183D7F6-B498-43B3-948B-1728B52AA6E4}">
                  <adec:decorative xmlns:adec="http://schemas.microsoft.com/office/drawing/2017/decorative" xmlns="" val="1"/>
                </a:ext>
              </a:extLst>
            </p:cNvPr>
            <p:cNvSpPr/>
            <p:nvPr/>
          </p:nvSpPr>
          <p:spPr>
            <a:xfrm>
              <a:off x="3190567"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75" name="Rectangle 74">
              <a:extLst>
                <a:ext uri="{FF2B5EF4-FFF2-40B4-BE49-F238E27FC236}">
                  <a16:creationId xmlns:a16="http://schemas.microsoft.com/office/drawing/2014/main" xmlns="" id="{2DF796BB-1B1D-4FE1-BA0C-D5632B5DAE91}"/>
                </a:ext>
                <a:ext uri="{C183D7F6-B498-43B3-948B-1728B52AA6E4}">
                  <adec:decorative xmlns:adec="http://schemas.microsoft.com/office/drawing/2017/decorative" xmlns="" val="1"/>
                </a:ext>
              </a:extLst>
            </p:cNvPr>
            <p:cNvSpPr/>
            <p:nvPr/>
          </p:nvSpPr>
          <p:spPr>
            <a:xfrm>
              <a:off x="7085626"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76" name="Rectangle 75">
              <a:extLst>
                <a:ext uri="{FF2B5EF4-FFF2-40B4-BE49-F238E27FC236}">
                  <a16:creationId xmlns:a16="http://schemas.microsoft.com/office/drawing/2014/main" xmlns="" id="{321203B5-6250-4B34-8734-07862D1AB425}"/>
                </a:ext>
                <a:ext uri="{C183D7F6-B498-43B3-948B-1728B52AA6E4}">
                  <adec:decorative xmlns:adec="http://schemas.microsoft.com/office/drawing/2017/decorative" xmlns="" val="1"/>
                </a:ext>
              </a:extLst>
            </p:cNvPr>
            <p:cNvSpPr/>
            <p:nvPr/>
          </p:nvSpPr>
          <p:spPr>
            <a:xfrm>
              <a:off x="2862940" y="1587224"/>
              <a:ext cx="3291840" cy="4572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1</a:t>
              </a:r>
            </a:p>
          </p:txBody>
        </p:sp>
        <p:sp>
          <p:nvSpPr>
            <p:cNvPr id="77" name="TextBox 76">
              <a:extLst>
                <a:ext uri="{FF2B5EF4-FFF2-40B4-BE49-F238E27FC236}">
                  <a16:creationId xmlns:a16="http://schemas.microsoft.com/office/drawing/2014/main" xmlns="" id="{3F922F27-7505-4A2D-BE04-3A1C690FED9D}"/>
                </a:ext>
                <a:ext uri="{C183D7F6-B498-43B3-948B-1728B52AA6E4}">
                  <adec:decorative xmlns:adec="http://schemas.microsoft.com/office/drawing/2017/decorative" xmlns="" val="1"/>
                </a:ext>
              </a:extLst>
            </p:cNvPr>
            <p:cNvSpPr txBox="1"/>
            <p:nvPr/>
          </p:nvSpPr>
          <p:spPr>
            <a:xfrm>
              <a:off x="3286732" y="3386065"/>
              <a:ext cx="1513305" cy="338554"/>
            </a:xfrm>
            <a:prstGeom prst="rect">
              <a:avLst/>
            </a:prstGeom>
            <a:noFill/>
          </p:spPr>
          <p:txBody>
            <a:bodyPr wrap="square" rtlCol="0">
              <a:spAutoFit/>
            </a:bodyPr>
            <a:lstStyle/>
            <a:p>
              <a:pPr algn="ctr"/>
              <a:r>
                <a:rPr lang="en-US" sz="1600"/>
                <a:t>Amazon EC2</a:t>
              </a:r>
            </a:p>
          </p:txBody>
        </p:sp>
        <p:pic>
          <p:nvPicPr>
            <p:cNvPr id="78" name="Graphic 77">
              <a:extLst>
                <a:ext uri="{FF2B5EF4-FFF2-40B4-BE49-F238E27FC236}">
                  <a16:creationId xmlns:a16="http://schemas.microsoft.com/office/drawing/2014/main" xmlns="" id="{16C8FD5B-87F9-4933-B830-264D41B166F2}"/>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58590" y="2794773"/>
              <a:ext cx="483546" cy="483546"/>
            </a:xfrm>
            <a:prstGeom prst="rect">
              <a:avLst/>
            </a:prstGeom>
          </p:spPr>
        </p:pic>
        <p:sp>
          <p:nvSpPr>
            <p:cNvPr id="79" name="Rectangle 78">
              <a:extLst>
                <a:ext uri="{FF2B5EF4-FFF2-40B4-BE49-F238E27FC236}">
                  <a16:creationId xmlns:a16="http://schemas.microsoft.com/office/drawing/2014/main" xmlns="" id="{F35E07FA-66AB-41ED-8CF5-4807288AA2CE}"/>
                </a:ext>
                <a:ext uri="{C183D7F6-B498-43B3-948B-1728B52AA6E4}">
                  <adec:decorative xmlns:adec="http://schemas.microsoft.com/office/drawing/2017/decorative" xmlns="" val="1"/>
                </a:ext>
              </a:extLst>
            </p:cNvPr>
            <p:cNvSpPr/>
            <p:nvPr/>
          </p:nvSpPr>
          <p:spPr>
            <a:xfrm>
              <a:off x="6797996" y="1587223"/>
              <a:ext cx="3291840" cy="45720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2</a:t>
              </a:r>
            </a:p>
          </p:txBody>
        </p:sp>
        <p:sp>
          <p:nvSpPr>
            <p:cNvPr id="80" name="TextBox 79">
              <a:extLst>
                <a:ext uri="{FF2B5EF4-FFF2-40B4-BE49-F238E27FC236}">
                  <a16:creationId xmlns:a16="http://schemas.microsoft.com/office/drawing/2014/main" xmlns="" id="{E0567F96-BD1A-45C4-9BC6-91EA8B3C45F2}"/>
                </a:ext>
                <a:ext uri="{C183D7F6-B498-43B3-948B-1728B52AA6E4}">
                  <adec:decorative xmlns:adec="http://schemas.microsoft.com/office/drawing/2017/decorative" xmlns="" val="1"/>
                </a:ext>
              </a:extLst>
            </p:cNvPr>
            <p:cNvSpPr txBox="1"/>
            <p:nvPr/>
          </p:nvSpPr>
          <p:spPr>
            <a:xfrm>
              <a:off x="3499212" y="5010871"/>
              <a:ext cx="1741310" cy="584775"/>
            </a:xfrm>
            <a:prstGeom prst="rect">
              <a:avLst/>
            </a:prstGeom>
            <a:noFill/>
          </p:spPr>
          <p:txBody>
            <a:bodyPr wrap="square" rtlCol="0">
              <a:spAutoFit/>
            </a:bodyPr>
            <a:lstStyle/>
            <a:p>
              <a:pPr algn="ctr"/>
              <a:r>
                <a:rPr lang="en-US" sz="1600"/>
                <a:t>Amazon RDS </a:t>
              </a:r>
            </a:p>
            <a:p>
              <a:pPr algn="ctr"/>
              <a:r>
                <a:rPr lang="en-US" sz="1600"/>
                <a:t>instance</a:t>
              </a:r>
            </a:p>
          </p:txBody>
        </p:sp>
        <p:pic>
          <p:nvPicPr>
            <p:cNvPr id="81" name="Graphic 80">
              <a:extLst>
                <a:ext uri="{FF2B5EF4-FFF2-40B4-BE49-F238E27FC236}">
                  <a16:creationId xmlns:a16="http://schemas.microsoft.com/office/drawing/2014/main" xmlns="" id="{FD25E9E2-5EBA-4FCF-B722-B243EAF12E6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123114" y="4477337"/>
              <a:ext cx="537998" cy="537998"/>
            </a:xfrm>
            <a:prstGeom prst="rect">
              <a:avLst/>
            </a:prstGeom>
          </p:spPr>
        </p:pic>
        <p:pic>
          <p:nvPicPr>
            <p:cNvPr id="82" name="Graphic 81">
              <a:extLst>
                <a:ext uri="{FF2B5EF4-FFF2-40B4-BE49-F238E27FC236}">
                  <a16:creationId xmlns:a16="http://schemas.microsoft.com/office/drawing/2014/main" xmlns="" id="{DEBCD08C-26B9-4520-A018-F5142D5BA1C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638924" y="4477337"/>
              <a:ext cx="537998" cy="537998"/>
            </a:xfrm>
            <a:prstGeom prst="rect">
              <a:avLst/>
            </a:prstGeom>
          </p:spPr>
        </p:pic>
        <p:sp>
          <p:nvSpPr>
            <p:cNvPr id="83" name="TextBox 82">
              <a:extLst>
                <a:ext uri="{FF2B5EF4-FFF2-40B4-BE49-F238E27FC236}">
                  <a16:creationId xmlns:a16="http://schemas.microsoft.com/office/drawing/2014/main" xmlns="" id="{CB2FC539-AF48-45C4-A078-EC1235CC6007}"/>
                </a:ext>
                <a:ext uri="{C183D7F6-B498-43B3-948B-1728B52AA6E4}">
                  <adec:decorative xmlns:adec="http://schemas.microsoft.com/office/drawing/2017/decorative" xmlns="" val="1"/>
                </a:ext>
              </a:extLst>
            </p:cNvPr>
            <p:cNvSpPr txBox="1"/>
            <p:nvPr/>
          </p:nvSpPr>
          <p:spPr>
            <a:xfrm>
              <a:off x="8230494" y="5115767"/>
              <a:ext cx="1354858" cy="584775"/>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RDS Standby</a:t>
              </a:r>
            </a:p>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instance</a:t>
              </a:r>
            </a:p>
          </p:txBody>
        </p:sp>
        <p:sp>
          <p:nvSpPr>
            <p:cNvPr id="84" name="Arrow: Right 83">
              <a:extLst>
                <a:ext uri="{FF2B5EF4-FFF2-40B4-BE49-F238E27FC236}">
                  <a16:creationId xmlns:a16="http://schemas.microsoft.com/office/drawing/2014/main" xmlns="" id="{52042024-63B8-478D-AFA9-88335DA7D720}"/>
                </a:ext>
                <a:ext uri="{C183D7F6-B498-43B3-948B-1728B52AA6E4}">
                  <adec:decorative xmlns:adec="http://schemas.microsoft.com/office/drawing/2017/decorative" xmlns="" val="1"/>
                </a:ext>
              </a:extLst>
            </p:cNvPr>
            <p:cNvSpPr/>
            <p:nvPr/>
          </p:nvSpPr>
          <p:spPr>
            <a:xfrm>
              <a:off x="5892800" y="4593365"/>
              <a:ext cx="10541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xmlns="" id="{9F6AC5C8-EC03-4198-9A4E-D0C215C89FCD}"/>
                </a:ext>
                <a:ext uri="{C183D7F6-B498-43B3-948B-1728B52AA6E4}">
                  <adec:decorative xmlns:adec="http://schemas.microsoft.com/office/drawing/2017/decorative" xmlns="" val="1"/>
                </a:ext>
              </a:extLst>
            </p:cNvPr>
            <p:cNvSpPr txBox="1"/>
            <p:nvPr/>
          </p:nvSpPr>
          <p:spPr>
            <a:xfrm>
              <a:off x="5744934" y="4720690"/>
              <a:ext cx="1346844"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Synchronous</a:t>
              </a:r>
            </a:p>
          </p:txBody>
        </p:sp>
        <p:sp>
          <p:nvSpPr>
            <p:cNvPr id="86" name="Rectangle: Rounded Corners 85">
              <a:extLst>
                <a:ext uri="{FF2B5EF4-FFF2-40B4-BE49-F238E27FC236}">
                  <a16:creationId xmlns:a16="http://schemas.microsoft.com/office/drawing/2014/main" xmlns="" id="{83225A90-D51E-45A5-BB1C-4A8AD6D8A580}"/>
                </a:ext>
                <a:ext uri="{C183D7F6-B498-43B3-948B-1728B52AA6E4}">
                  <adec:decorative xmlns:adec="http://schemas.microsoft.com/office/drawing/2017/decorative" xmlns="" val="1"/>
                </a:ext>
              </a:extLst>
            </p:cNvPr>
            <p:cNvSpPr/>
            <p:nvPr/>
          </p:nvSpPr>
          <p:spPr>
            <a:xfrm>
              <a:off x="5163284" y="2781300"/>
              <a:ext cx="483546" cy="430116"/>
            </a:xfrm>
            <a:prstGeom prst="roundRect">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xmlns="" id="{85E66610-0243-4FAC-99CB-CA5CF2035B8E}"/>
                </a:ext>
                <a:ext uri="{C183D7F6-B498-43B3-948B-1728B52AA6E4}">
                  <adec:decorative xmlns:adec="http://schemas.microsoft.com/office/drawing/2017/decorative" xmlns="" val="1"/>
                </a:ext>
              </a:extLst>
            </p:cNvPr>
            <p:cNvSpPr txBox="1"/>
            <p:nvPr/>
          </p:nvSpPr>
          <p:spPr>
            <a:xfrm>
              <a:off x="4808580" y="3386065"/>
              <a:ext cx="1192955"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grpSp>
          <p:nvGrpSpPr>
            <p:cNvPr id="89" name="Group 88">
              <a:extLst>
                <a:ext uri="{FF2B5EF4-FFF2-40B4-BE49-F238E27FC236}">
                  <a16:creationId xmlns:a16="http://schemas.microsoft.com/office/drawing/2014/main" xmlns="" id="{2A1EC45C-80E6-4DAB-87C3-1EC7A74DA832}"/>
                </a:ext>
                <a:ext uri="{C183D7F6-B498-43B3-948B-1728B52AA6E4}">
                  <adec:decorative xmlns:adec="http://schemas.microsoft.com/office/drawing/2017/decorative" xmlns="" val="1"/>
                </a:ext>
              </a:extLst>
            </p:cNvPr>
            <p:cNvGrpSpPr/>
            <p:nvPr/>
          </p:nvGrpSpPr>
          <p:grpSpPr>
            <a:xfrm>
              <a:off x="5088722" y="4477337"/>
              <a:ext cx="640080" cy="640080"/>
              <a:chOff x="5173782" y="4434743"/>
              <a:chExt cx="640080" cy="640080"/>
            </a:xfrm>
          </p:grpSpPr>
          <p:pic>
            <p:nvPicPr>
              <p:cNvPr id="100" name="Graphic 99">
                <a:extLst>
                  <a:ext uri="{FF2B5EF4-FFF2-40B4-BE49-F238E27FC236}">
                    <a16:creationId xmlns:a16="http://schemas.microsoft.com/office/drawing/2014/main" xmlns="" id="{1BEF4BBF-5B49-4193-9EB1-B4D744F9C2C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73782" y="4434743"/>
                <a:ext cx="640080" cy="640080"/>
              </a:xfrm>
              <a:prstGeom prst="rect">
                <a:avLst/>
              </a:prstGeom>
            </p:spPr>
          </p:pic>
          <p:sp>
            <p:nvSpPr>
              <p:cNvPr id="101" name="TextBox 100">
                <a:extLst>
                  <a:ext uri="{FF2B5EF4-FFF2-40B4-BE49-F238E27FC236}">
                    <a16:creationId xmlns:a16="http://schemas.microsoft.com/office/drawing/2014/main" xmlns="" id="{935D8027-30BF-487C-AA87-AF73E7227F59}"/>
                  </a:ext>
                  <a:ext uri="{C183D7F6-B498-43B3-948B-1728B52AA6E4}">
                    <adec:decorative xmlns:adec="http://schemas.microsoft.com/office/drawing/2017/decorative" xmlns="" val="1"/>
                  </a:ext>
                </a:extLst>
              </p:cNvPr>
              <p:cNvSpPr txBox="1"/>
              <p:nvPr/>
            </p:nvSpPr>
            <p:spPr>
              <a:xfrm>
                <a:off x="5317331" y="4656612"/>
                <a:ext cx="352982" cy="338554"/>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M</a:t>
                </a:r>
              </a:p>
            </p:txBody>
          </p:sp>
        </p:grpSp>
        <p:grpSp>
          <p:nvGrpSpPr>
            <p:cNvPr id="90" name="Group 89">
              <a:extLst>
                <a:ext uri="{FF2B5EF4-FFF2-40B4-BE49-F238E27FC236}">
                  <a16:creationId xmlns:a16="http://schemas.microsoft.com/office/drawing/2014/main" xmlns="" id="{4DF481B5-5089-4B8A-B670-86E4273B4FB7}"/>
                </a:ext>
                <a:ext uri="{C183D7F6-B498-43B3-948B-1728B52AA6E4}">
                  <adec:decorative xmlns:adec="http://schemas.microsoft.com/office/drawing/2017/decorative" xmlns="" val="1"/>
                </a:ext>
              </a:extLst>
            </p:cNvPr>
            <p:cNvGrpSpPr/>
            <p:nvPr/>
          </p:nvGrpSpPr>
          <p:grpSpPr>
            <a:xfrm>
              <a:off x="7497450" y="4477337"/>
              <a:ext cx="640080" cy="640080"/>
              <a:chOff x="7008355" y="4443120"/>
              <a:chExt cx="640080" cy="640080"/>
            </a:xfrm>
          </p:grpSpPr>
          <p:pic>
            <p:nvPicPr>
              <p:cNvPr id="98" name="Graphic 97">
                <a:extLst>
                  <a:ext uri="{FF2B5EF4-FFF2-40B4-BE49-F238E27FC236}">
                    <a16:creationId xmlns:a16="http://schemas.microsoft.com/office/drawing/2014/main" xmlns="" id="{63A876FF-6593-443D-AE3E-6F589F3605BF}"/>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008355" y="4443120"/>
                <a:ext cx="640080" cy="640080"/>
              </a:xfrm>
              <a:prstGeom prst="rect">
                <a:avLst/>
              </a:prstGeom>
            </p:spPr>
          </p:pic>
          <p:sp>
            <p:nvSpPr>
              <p:cNvPr id="99" name="TextBox 98">
                <a:extLst>
                  <a:ext uri="{FF2B5EF4-FFF2-40B4-BE49-F238E27FC236}">
                    <a16:creationId xmlns:a16="http://schemas.microsoft.com/office/drawing/2014/main" xmlns="" id="{86B610C7-4B5C-49DB-8473-ADEF80AD6C0D}"/>
                  </a:ext>
                  <a:ext uri="{C183D7F6-B498-43B3-948B-1728B52AA6E4}">
                    <adec:decorative xmlns:adec="http://schemas.microsoft.com/office/drawing/2017/decorative" xmlns="" val="1"/>
                  </a:ext>
                </a:extLst>
              </p:cNvPr>
              <p:cNvSpPr txBox="1"/>
              <p:nvPr/>
            </p:nvSpPr>
            <p:spPr>
              <a:xfrm>
                <a:off x="7179155" y="4656612"/>
                <a:ext cx="298480"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a:t>
                </a:r>
              </a:p>
            </p:txBody>
          </p:sp>
        </p:grpSp>
        <p:sp>
          <p:nvSpPr>
            <p:cNvPr id="91" name="Rectangle 90">
              <a:extLst>
                <a:ext uri="{FF2B5EF4-FFF2-40B4-BE49-F238E27FC236}">
                  <a16:creationId xmlns:a16="http://schemas.microsoft.com/office/drawing/2014/main" xmlns="" id="{C1CD1D85-BD0B-48DC-B30F-371A7AAA732C}"/>
                </a:ext>
                <a:ext uri="{C183D7F6-B498-43B3-948B-1728B52AA6E4}">
                  <adec:decorative xmlns:adec="http://schemas.microsoft.com/office/drawing/2017/decorative" xmlns="" val="1"/>
                </a:ext>
              </a:extLst>
            </p:cNvPr>
            <p:cNvSpPr/>
            <p:nvPr/>
          </p:nvSpPr>
          <p:spPr>
            <a:xfrm>
              <a:off x="481788" y="1285494"/>
              <a:ext cx="10043539" cy="5029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92" name="Graphic 91">
              <a:extLst>
                <a:ext uri="{FF2B5EF4-FFF2-40B4-BE49-F238E27FC236}">
                  <a16:creationId xmlns:a16="http://schemas.microsoft.com/office/drawing/2014/main" xmlns="" id="{9AF9FB04-BA5E-49A6-8061-E428F129CB04}"/>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81789" y="1285494"/>
              <a:ext cx="457200" cy="457200"/>
            </a:xfrm>
            <a:prstGeom prst="rect">
              <a:avLst/>
            </a:prstGeom>
          </p:spPr>
        </p:pic>
        <p:pic>
          <p:nvPicPr>
            <p:cNvPr id="93" name="Graphic 92">
              <a:extLst>
                <a:ext uri="{FF2B5EF4-FFF2-40B4-BE49-F238E27FC236}">
                  <a16:creationId xmlns:a16="http://schemas.microsoft.com/office/drawing/2014/main" xmlns="" id="{D7EC72BC-3CF5-44F8-A28E-6C871B08B43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799617" y="2026835"/>
              <a:ext cx="457200" cy="457200"/>
            </a:xfrm>
            <a:prstGeom prst="rect">
              <a:avLst/>
            </a:prstGeom>
          </p:spPr>
        </p:pic>
        <p:pic>
          <p:nvPicPr>
            <p:cNvPr id="94" name="Graphic 93">
              <a:extLst>
                <a:ext uri="{FF2B5EF4-FFF2-40B4-BE49-F238E27FC236}">
                  <a16:creationId xmlns:a16="http://schemas.microsoft.com/office/drawing/2014/main" xmlns="" id="{77DA19CB-5499-420B-8431-5DB628CEAE6C}"/>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173417" y="2232916"/>
              <a:ext cx="457200" cy="457200"/>
            </a:xfrm>
            <a:prstGeom prst="rect">
              <a:avLst/>
            </a:prstGeom>
          </p:spPr>
        </p:pic>
        <p:pic>
          <p:nvPicPr>
            <p:cNvPr id="95" name="Graphic 94">
              <a:extLst>
                <a:ext uri="{FF2B5EF4-FFF2-40B4-BE49-F238E27FC236}">
                  <a16:creationId xmlns:a16="http://schemas.microsoft.com/office/drawing/2014/main" xmlns="" id="{03DB0D71-EE19-48A3-9CAB-99FD3B770AAA}"/>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190567" y="4087465"/>
              <a:ext cx="457200" cy="457200"/>
            </a:xfrm>
            <a:prstGeom prst="rect">
              <a:avLst/>
            </a:prstGeom>
          </p:spPr>
        </p:pic>
        <p:pic>
          <p:nvPicPr>
            <p:cNvPr id="96" name="Graphic 95">
              <a:extLst>
                <a:ext uri="{FF2B5EF4-FFF2-40B4-BE49-F238E27FC236}">
                  <a16:creationId xmlns:a16="http://schemas.microsoft.com/office/drawing/2014/main" xmlns="" id="{39808C51-C401-426E-8DBA-E3CB74B3768F}"/>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085626" y="4087465"/>
              <a:ext cx="457200" cy="457200"/>
            </a:xfrm>
            <a:prstGeom prst="rect">
              <a:avLst/>
            </a:prstGeom>
          </p:spPr>
        </p:pic>
        <p:sp>
          <p:nvSpPr>
            <p:cNvPr id="97" name="Rectangle 96">
              <a:extLst>
                <a:ext uri="{FF2B5EF4-FFF2-40B4-BE49-F238E27FC236}">
                  <a16:creationId xmlns:a16="http://schemas.microsoft.com/office/drawing/2014/main" xmlns="" id="{368E34BC-0016-478D-ACAA-D4CD50491A90}"/>
                </a:ext>
                <a:ext uri="{C183D7F6-B498-43B3-948B-1728B52AA6E4}">
                  <adec:decorative xmlns:adec="http://schemas.microsoft.com/office/drawing/2017/decorative" xmlns="" val="1"/>
                </a:ext>
              </a:extLst>
            </p:cNvPr>
            <p:cNvSpPr/>
            <p:nvPr/>
          </p:nvSpPr>
          <p:spPr>
            <a:xfrm>
              <a:off x="1800524" y="2023222"/>
              <a:ext cx="8503920" cy="393123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a:t>
              </a:r>
            </a:p>
          </p:txBody>
        </p:sp>
      </p:grpSp>
      <p:cxnSp>
        <p:nvCxnSpPr>
          <p:cNvPr id="7" name="Elbow Connector 6">
            <a:extLst>
              <a:ext uri="{FF2B5EF4-FFF2-40B4-BE49-F238E27FC236}">
                <a16:creationId xmlns:a16="http://schemas.microsoft.com/office/drawing/2014/main" xmlns="" id="{F0C9EF6E-F7B5-0571-1DDE-2A52AE4D9600}"/>
              </a:ext>
              <a:ext uri="{C183D7F6-B498-43B3-948B-1728B52AA6E4}">
                <adec:decorative xmlns:adec="http://schemas.microsoft.com/office/drawing/2017/decorative" xmlns="" val="1"/>
              </a:ext>
            </a:extLst>
          </p:cNvPr>
          <p:cNvCxnSpPr>
            <a:cxnSpLocks/>
          </p:cNvCxnSpPr>
          <p:nvPr/>
        </p:nvCxnSpPr>
        <p:spPr>
          <a:xfrm rot="16200000" flipH="1">
            <a:off x="6507318" y="3214802"/>
            <a:ext cx="1072758" cy="20923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23423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E982DF9-58B1-42B3-91FD-F31367E1F07D}"/>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16</a:t>
            </a:fld>
            <a:endParaRPr lang="en-US"/>
          </a:p>
        </p:txBody>
      </p:sp>
      <p:sp>
        <p:nvSpPr>
          <p:cNvPr id="3" name="Title 2"/>
          <p:cNvSpPr>
            <a:spLocks noGrp="1"/>
          </p:cNvSpPr>
          <p:nvPr>
            <p:ph type="title"/>
          </p:nvPr>
        </p:nvSpPr>
        <p:spPr/>
        <p:txBody>
          <a:bodyPr/>
          <a:lstStyle/>
          <a:p>
            <a:r>
              <a:rPr lang="en-US"/>
              <a:t>Amazon RDS read replicas</a:t>
            </a:r>
          </a:p>
        </p:txBody>
      </p:sp>
      <p:sp>
        <p:nvSpPr>
          <p:cNvPr id="5" name="Content Placeholder 4"/>
          <p:cNvSpPr>
            <a:spLocks noGrp="1"/>
          </p:cNvSpPr>
          <p:nvPr>
            <p:ph sz="quarter" idx="21"/>
          </p:nvPr>
        </p:nvSpPr>
        <p:spPr>
          <a:xfrm>
            <a:off x="237744" y="1143000"/>
            <a:ext cx="5934456" cy="4910328"/>
          </a:xfrm>
        </p:spPr>
        <p:txBody>
          <a:bodyPr>
            <a:normAutofit fontScale="77500" lnSpcReduction="20000"/>
          </a:bodyPr>
          <a:lstStyle/>
          <a:p>
            <a:pPr marL="0" indent="0" algn="just">
              <a:buNone/>
            </a:pPr>
            <a:r>
              <a:rPr lang="en-US" b="1" dirty="0" smtClean="0"/>
              <a:t>Features &amp; Functionality</a:t>
            </a:r>
            <a:endParaRPr lang="en-US" b="1" dirty="0"/>
          </a:p>
          <a:p>
            <a:pPr algn="just"/>
            <a:r>
              <a:rPr lang="en-US" dirty="0"/>
              <a:t>Offers </a:t>
            </a:r>
            <a:r>
              <a:rPr lang="en-US" dirty="0">
                <a:solidFill>
                  <a:srgbClr val="333399"/>
                </a:solidFill>
              </a:rPr>
              <a:t>asynchronous</a:t>
            </a:r>
            <a:r>
              <a:rPr lang="en-US" dirty="0"/>
              <a:t> </a:t>
            </a:r>
            <a:r>
              <a:rPr lang="en-US" dirty="0" smtClean="0"/>
              <a:t>replication</a:t>
            </a:r>
          </a:p>
          <a:p>
            <a:pPr lvl="1" algn="just"/>
            <a:r>
              <a:rPr lang="en-US" dirty="0"/>
              <a:t>MySQL, </a:t>
            </a:r>
            <a:r>
              <a:rPr lang="en-US" dirty="0" err="1"/>
              <a:t>MariaDB</a:t>
            </a:r>
            <a:r>
              <a:rPr lang="en-US" dirty="0"/>
              <a:t>, PostgreSQL, </a:t>
            </a:r>
            <a:r>
              <a:rPr lang="en-US" dirty="0" smtClean="0"/>
              <a:t>and </a:t>
            </a:r>
            <a:r>
              <a:rPr lang="en-US" dirty="0"/>
              <a:t>Aurora </a:t>
            </a:r>
          </a:p>
          <a:p>
            <a:pPr algn="just"/>
            <a:r>
              <a:rPr lang="en-US" dirty="0"/>
              <a:t>Updates that are made to the source database instance are asynchronously </a:t>
            </a:r>
            <a:r>
              <a:rPr lang="en-US" dirty="0">
                <a:solidFill>
                  <a:srgbClr val="333399"/>
                </a:solidFill>
              </a:rPr>
              <a:t>copied</a:t>
            </a:r>
            <a:r>
              <a:rPr lang="en-US" dirty="0"/>
              <a:t> to the read replica instance. </a:t>
            </a:r>
            <a:endParaRPr lang="en-US" dirty="0" smtClean="0"/>
          </a:p>
          <a:p>
            <a:pPr algn="just"/>
            <a:r>
              <a:rPr lang="en-US" dirty="0" smtClean="0"/>
              <a:t>You </a:t>
            </a:r>
            <a:r>
              <a:rPr lang="en-US" dirty="0"/>
              <a:t>can </a:t>
            </a:r>
            <a:r>
              <a:rPr lang="en-US" dirty="0">
                <a:solidFill>
                  <a:srgbClr val="333399"/>
                </a:solidFill>
              </a:rPr>
              <a:t>reduce the load </a:t>
            </a:r>
            <a:r>
              <a:rPr lang="en-US" dirty="0"/>
              <a:t>on your source database instance by routing read queries from your applications to the read replica.</a:t>
            </a:r>
            <a:endParaRPr lang="en-US" dirty="0" smtClean="0"/>
          </a:p>
          <a:p>
            <a:pPr algn="just"/>
            <a:r>
              <a:rPr lang="en-US" dirty="0" smtClean="0"/>
              <a:t>Can </a:t>
            </a:r>
            <a:r>
              <a:rPr lang="en-US" dirty="0"/>
              <a:t>be </a:t>
            </a:r>
            <a:r>
              <a:rPr lang="en-US" dirty="0">
                <a:solidFill>
                  <a:srgbClr val="333399"/>
                </a:solidFill>
              </a:rPr>
              <a:t>promoted</a:t>
            </a:r>
            <a:r>
              <a:rPr lang="en-US" dirty="0"/>
              <a:t> to primary if </a:t>
            </a:r>
            <a:r>
              <a:rPr lang="en-US" dirty="0" smtClean="0"/>
              <a:t>needed.</a:t>
            </a:r>
          </a:p>
          <a:p>
            <a:pPr algn="just"/>
            <a:r>
              <a:rPr lang="en-US" dirty="0" smtClean="0"/>
              <a:t>Can </a:t>
            </a:r>
            <a:r>
              <a:rPr lang="en-US" dirty="0"/>
              <a:t>be </a:t>
            </a:r>
            <a:r>
              <a:rPr lang="en-US" dirty="0">
                <a:solidFill>
                  <a:srgbClr val="333399"/>
                </a:solidFill>
              </a:rPr>
              <a:t>created in a different Region </a:t>
            </a:r>
            <a:r>
              <a:rPr lang="en-US" dirty="0"/>
              <a:t>than the primary </a:t>
            </a:r>
            <a:r>
              <a:rPr lang="en-US" dirty="0" smtClean="0"/>
              <a:t>database</a:t>
            </a:r>
            <a:endParaRPr lang="en-US" dirty="0"/>
          </a:p>
          <a:p>
            <a:pPr algn="just"/>
            <a:r>
              <a:rPr lang="en-US" dirty="0" smtClean="0"/>
              <a:t>Use </a:t>
            </a:r>
            <a:r>
              <a:rPr lang="en-US" dirty="0"/>
              <a:t>for </a:t>
            </a:r>
            <a:r>
              <a:rPr lang="en-US" dirty="0">
                <a:solidFill>
                  <a:srgbClr val="333399"/>
                </a:solidFill>
              </a:rPr>
              <a:t>read-heavy database </a:t>
            </a:r>
            <a:r>
              <a:rPr lang="en-US" dirty="0"/>
              <a:t>workloads</a:t>
            </a:r>
          </a:p>
          <a:p>
            <a:pPr algn="just"/>
            <a:endParaRPr lang="en-US" dirty="0"/>
          </a:p>
        </p:txBody>
      </p:sp>
      <p:grpSp>
        <p:nvGrpSpPr>
          <p:cNvPr id="63" name="Group 62" descr="Amazon RDS instance with read replica in VPC private subnet.">
            <a:extLst>
              <a:ext uri="{FF2B5EF4-FFF2-40B4-BE49-F238E27FC236}">
                <a16:creationId xmlns:a16="http://schemas.microsoft.com/office/drawing/2014/main" xmlns="" id="{DAB7EDA7-FAAE-41ED-9DCD-EE5F3D5811F6}"/>
              </a:ext>
            </a:extLst>
          </p:cNvPr>
          <p:cNvGrpSpPr/>
          <p:nvPr/>
        </p:nvGrpSpPr>
        <p:grpSpPr>
          <a:xfrm>
            <a:off x="6172200" y="1285494"/>
            <a:ext cx="5658050" cy="4943278"/>
            <a:chOff x="5899867" y="1285494"/>
            <a:chExt cx="5930383" cy="4943278"/>
          </a:xfrm>
        </p:grpSpPr>
        <p:sp>
          <p:nvSpPr>
            <p:cNvPr id="49" name="Rectangle 48">
              <a:extLst>
                <a:ext uri="{FF2B5EF4-FFF2-40B4-BE49-F238E27FC236}">
                  <a16:creationId xmlns:a16="http://schemas.microsoft.com/office/drawing/2014/main" xmlns="" id="{9883898F-CE37-4DDA-A5CF-C46C16214581}"/>
                </a:ext>
                <a:ext uri="{C183D7F6-B498-43B3-948B-1728B52AA6E4}">
                  <adec:decorative xmlns:adec="http://schemas.microsoft.com/office/drawing/2017/decorative" xmlns="" val="1"/>
                </a:ext>
              </a:extLst>
            </p:cNvPr>
            <p:cNvSpPr/>
            <p:nvPr/>
          </p:nvSpPr>
          <p:spPr>
            <a:xfrm>
              <a:off x="7426379" y="4012079"/>
              <a:ext cx="3657600" cy="172095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sp>
          <p:nvSpPr>
            <p:cNvPr id="50" name="Rectangle 49">
              <a:extLst>
                <a:ext uri="{FF2B5EF4-FFF2-40B4-BE49-F238E27FC236}">
                  <a16:creationId xmlns:a16="http://schemas.microsoft.com/office/drawing/2014/main" xmlns="" id="{C2DCD6A6-7E5F-47E6-B1D0-4402E826C980}"/>
                </a:ext>
                <a:ext uri="{C183D7F6-B498-43B3-948B-1728B52AA6E4}">
                  <adec:decorative xmlns:adec="http://schemas.microsoft.com/office/drawing/2017/decorative" xmlns="" val="1"/>
                </a:ext>
              </a:extLst>
            </p:cNvPr>
            <p:cNvSpPr/>
            <p:nvPr/>
          </p:nvSpPr>
          <p:spPr>
            <a:xfrm>
              <a:off x="7426378" y="2310870"/>
              <a:ext cx="36576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a:t>
              </a:r>
            </a:p>
          </p:txBody>
        </p:sp>
        <p:sp>
          <p:nvSpPr>
            <p:cNvPr id="25" name="Rectangle 24">
              <a:extLst>
                <a:ext uri="{FF2B5EF4-FFF2-40B4-BE49-F238E27FC236}">
                  <a16:creationId xmlns:a16="http://schemas.microsoft.com/office/drawing/2014/main" xmlns="" id="{B23C1165-98D8-43BC-8444-1D1E06F5C4F4}"/>
                </a:ext>
                <a:ext uri="{C183D7F6-B498-43B3-948B-1728B52AA6E4}">
                  <adec:decorative xmlns:adec="http://schemas.microsoft.com/office/drawing/2017/decorative" xmlns="" val="1"/>
                </a:ext>
              </a:extLst>
            </p:cNvPr>
            <p:cNvSpPr/>
            <p:nvPr/>
          </p:nvSpPr>
          <p:spPr>
            <a:xfrm>
              <a:off x="7184979" y="1626946"/>
              <a:ext cx="4106797" cy="43642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3"/>
                  </a:solidFill>
                </a:rPr>
                <a:t>Availability Zone </a:t>
              </a:r>
            </a:p>
          </p:txBody>
        </p:sp>
        <p:sp>
          <p:nvSpPr>
            <p:cNvPr id="37" name="TextBox 36">
              <a:extLst>
                <a:ext uri="{FF2B5EF4-FFF2-40B4-BE49-F238E27FC236}">
                  <a16:creationId xmlns:a16="http://schemas.microsoft.com/office/drawing/2014/main" xmlns="" id="{6B1D92ED-4F16-4EEC-B3C2-60646E4EAD79}"/>
                </a:ext>
                <a:ext uri="{C183D7F6-B498-43B3-948B-1728B52AA6E4}">
                  <adec:decorative xmlns:adec="http://schemas.microsoft.com/office/drawing/2017/decorative" xmlns="" val="1"/>
                </a:ext>
              </a:extLst>
            </p:cNvPr>
            <p:cNvSpPr txBox="1"/>
            <p:nvPr/>
          </p:nvSpPr>
          <p:spPr>
            <a:xfrm>
              <a:off x="7507637" y="3255197"/>
              <a:ext cx="1513305" cy="338554"/>
            </a:xfrm>
            <a:prstGeom prst="rect">
              <a:avLst/>
            </a:prstGeom>
            <a:noFill/>
          </p:spPr>
          <p:txBody>
            <a:bodyPr wrap="square" rtlCol="0">
              <a:spAutoFit/>
            </a:bodyPr>
            <a:lstStyle/>
            <a:p>
              <a:pPr algn="ctr"/>
              <a:r>
                <a:rPr lang="en-US" sz="1600"/>
                <a:t>Amazon EC2</a:t>
              </a:r>
            </a:p>
          </p:txBody>
        </p:sp>
        <p:pic>
          <p:nvPicPr>
            <p:cNvPr id="38" name="Graphic 37">
              <a:extLst>
                <a:ext uri="{FF2B5EF4-FFF2-40B4-BE49-F238E27FC236}">
                  <a16:creationId xmlns:a16="http://schemas.microsoft.com/office/drawing/2014/main" xmlns="" id="{3DBC4927-EF3A-4716-BDD2-74A159FE9666}"/>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079495" y="2752243"/>
              <a:ext cx="483546" cy="483546"/>
            </a:xfrm>
            <a:prstGeom prst="rect">
              <a:avLst/>
            </a:prstGeom>
          </p:spPr>
        </p:pic>
        <p:sp>
          <p:nvSpPr>
            <p:cNvPr id="39" name="Rectangle: Rounded Corners 38">
              <a:extLst>
                <a:ext uri="{FF2B5EF4-FFF2-40B4-BE49-F238E27FC236}">
                  <a16:creationId xmlns:a16="http://schemas.microsoft.com/office/drawing/2014/main" xmlns="" id="{6616C4CA-1643-46EC-BF32-AAC7A67DB322}"/>
                </a:ext>
                <a:ext uri="{C183D7F6-B498-43B3-948B-1728B52AA6E4}">
                  <adec:decorative xmlns:adec="http://schemas.microsoft.com/office/drawing/2017/decorative" xmlns="" val="1"/>
                </a:ext>
              </a:extLst>
            </p:cNvPr>
            <p:cNvSpPr/>
            <p:nvPr/>
          </p:nvSpPr>
          <p:spPr>
            <a:xfrm>
              <a:off x="9799237" y="2781300"/>
              <a:ext cx="483546" cy="4301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BA318780-AE9A-4373-BC36-CA0E8BFFDE76}"/>
                </a:ext>
                <a:ext uri="{C183D7F6-B498-43B3-948B-1728B52AA6E4}">
                  <adec:decorative xmlns:adec="http://schemas.microsoft.com/office/drawing/2017/decorative" xmlns="" val="1"/>
                </a:ext>
              </a:extLst>
            </p:cNvPr>
            <p:cNvSpPr txBox="1"/>
            <p:nvPr/>
          </p:nvSpPr>
          <p:spPr>
            <a:xfrm>
              <a:off x="9444533" y="3255197"/>
              <a:ext cx="1192955"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sp>
          <p:nvSpPr>
            <p:cNvPr id="43" name="TextBox 42">
              <a:extLst>
                <a:ext uri="{FF2B5EF4-FFF2-40B4-BE49-F238E27FC236}">
                  <a16:creationId xmlns:a16="http://schemas.microsoft.com/office/drawing/2014/main" xmlns="" id="{8BDA0F46-6893-4C2F-9419-E683F32404DF}"/>
                </a:ext>
                <a:ext uri="{C183D7F6-B498-43B3-948B-1728B52AA6E4}">
                  <adec:decorative xmlns:adec="http://schemas.microsoft.com/office/drawing/2017/decorative" xmlns="" val="1"/>
                </a:ext>
              </a:extLst>
            </p:cNvPr>
            <p:cNvSpPr txBox="1"/>
            <p:nvPr/>
          </p:nvSpPr>
          <p:spPr>
            <a:xfrm>
              <a:off x="7756222" y="5138482"/>
              <a:ext cx="1741310" cy="584775"/>
            </a:xfrm>
            <a:prstGeom prst="rect">
              <a:avLst/>
            </a:prstGeom>
            <a:noFill/>
          </p:spPr>
          <p:txBody>
            <a:bodyPr wrap="square" rtlCol="0">
              <a:spAutoFit/>
            </a:bodyPr>
            <a:lstStyle/>
            <a:p>
              <a:pPr algn="ctr"/>
              <a:r>
                <a:rPr lang="en-US" sz="1600"/>
                <a:t>Amazon RDS </a:t>
              </a:r>
            </a:p>
            <a:p>
              <a:pPr algn="ctr"/>
              <a:r>
                <a:rPr lang="en-US" sz="1600"/>
                <a:t>primary instance</a:t>
              </a:r>
            </a:p>
          </p:txBody>
        </p:sp>
        <p:pic>
          <p:nvPicPr>
            <p:cNvPr id="45" name="Graphic 44">
              <a:extLst>
                <a:ext uri="{FF2B5EF4-FFF2-40B4-BE49-F238E27FC236}">
                  <a16:creationId xmlns:a16="http://schemas.microsoft.com/office/drawing/2014/main" xmlns="" id="{856DFFEE-4FFC-4A8C-9F0F-8CD49E494C2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306837" y="4499988"/>
              <a:ext cx="640080" cy="640080"/>
            </a:xfrm>
            <a:prstGeom prst="rect">
              <a:avLst/>
            </a:prstGeom>
          </p:spPr>
        </p:pic>
        <p:sp>
          <p:nvSpPr>
            <p:cNvPr id="15" name="TextBox 14">
              <a:extLst>
                <a:ext uri="{FF2B5EF4-FFF2-40B4-BE49-F238E27FC236}">
                  <a16:creationId xmlns:a16="http://schemas.microsoft.com/office/drawing/2014/main" xmlns="" id="{D93409AD-3DC1-4DB5-AB02-6A1621007926}"/>
                </a:ext>
                <a:ext uri="{C183D7F6-B498-43B3-948B-1728B52AA6E4}">
                  <adec:decorative xmlns:adec="http://schemas.microsoft.com/office/drawing/2017/decorative" xmlns="" val="1"/>
                </a:ext>
              </a:extLst>
            </p:cNvPr>
            <p:cNvSpPr txBox="1"/>
            <p:nvPr/>
          </p:nvSpPr>
          <p:spPr>
            <a:xfrm>
              <a:off x="8488665" y="4627783"/>
              <a:ext cx="261509" cy="523220"/>
            </a:xfrm>
            <a:prstGeom prst="rect">
              <a:avLst/>
            </a:prstGeom>
            <a:noFill/>
          </p:spPr>
          <p:txBody>
            <a:bodyPr wrap="squar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P</a:t>
              </a:r>
            </a:p>
          </p:txBody>
        </p:sp>
        <p:sp>
          <p:nvSpPr>
            <p:cNvPr id="17" name="Arrow: Right 16">
              <a:extLst>
                <a:ext uri="{FF2B5EF4-FFF2-40B4-BE49-F238E27FC236}">
                  <a16:creationId xmlns:a16="http://schemas.microsoft.com/office/drawing/2014/main" xmlns="" id="{37329C6F-081A-48EC-8568-8B51B2D45782}"/>
                </a:ext>
                <a:ext uri="{C183D7F6-B498-43B3-948B-1728B52AA6E4}">
                  <adec:decorative xmlns:adec="http://schemas.microsoft.com/office/drawing/2017/decorative" xmlns="" val="1"/>
                </a:ext>
              </a:extLst>
            </p:cNvPr>
            <p:cNvSpPr/>
            <p:nvPr/>
          </p:nvSpPr>
          <p:spPr>
            <a:xfrm>
              <a:off x="8971489" y="4573013"/>
              <a:ext cx="842684" cy="325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xmlns="" id="{F8318976-D6DD-44DA-960E-FA758D05E35C}"/>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805412" y="4490463"/>
              <a:ext cx="640080" cy="640080"/>
            </a:xfrm>
            <a:prstGeom prst="rect">
              <a:avLst/>
            </a:prstGeom>
          </p:spPr>
        </p:pic>
        <p:sp>
          <p:nvSpPr>
            <p:cNvPr id="16" name="TextBox 15">
              <a:extLst>
                <a:ext uri="{FF2B5EF4-FFF2-40B4-BE49-F238E27FC236}">
                  <a16:creationId xmlns:a16="http://schemas.microsoft.com/office/drawing/2014/main" xmlns="" id="{0E157497-D4D7-4516-8609-AED7A9E10952}"/>
                </a:ext>
                <a:ext uri="{C183D7F6-B498-43B3-948B-1728B52AA6E4}">
                  <adec:decorative xmlns:adec="http://schemas.microsoft.com/office/drawing/2017/decorative" xmlns="" val="1"/>
                </a:ext>
              </a:extLst>
            </p:cNvPr>
            <p:cNvSpPr txBox="1"/>
            <p:nvPr/>
          </p:nvSpPr>
          <p:spPr>
            <a:xfrm>
              <a:off x="9927321" y="4593917"/>
              <a:ext cx="396262"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R</a:t>
              </a:r>
            </a:p>
          </p:txBody>
        </p:sp>
        <p:sp>
          <p:nvSpPr>
            <p:cNvPr id="47" name="TextBox 46">
              <a:extLst>
                <a:ext uri="{FF2B5EF4-FFF2-40B4-BE49-F238E27FC236}">
                  <a16:creationId xmlns:a16="http://schemas.microsoft.com/office/drawing/2014/main" xmlns="" id="{44D1DB83-234E-46CD-B618-79B6D53D70E4}"/>
                </a:ext>
                <a:ext uri="{C183D7F6-B498-43B3-948B-1728B52AA6E4}">
                  <adec:decorative xmlns:adec="http://schemas.microsoft.com/office/drawing/2017/decorative" xmlns="" val="1"/>
                </a:ext>
              </a:extLst>
            </p:cNvPr>
            <p:cNvSpPr txBox="1"/>
            <p:nvPr/>
          </p:nvSpPr>
          <p:spPr>
            <a:xfrm>
              <a:off x="9254797" y="5154399"/>
              <a:ext cx="1741310" cy="584775"/>
            </a:xfrm>
            <a:prstGeom prst="rect">
              <a:avLst/>
            </a:prstGeom>
            <a:noFill/>
          </p:spPr>
          <p:txBody>
            <a:bodyPr wrap="square" rtlCol="0">
              <a:spAutoFit/>
            </a:bodyPr>
            <a:lstStyle/>
            <a:p>
              <a:pPr algn="ctr"/>
              <a:r>
                <a:rPr lang="en-US" sz="1600"/>
                <a:t> Read replica </a:t>
              </a:r>
            </a:p>
            <a:p>
              <a:pPr algn="ctr"/>
              <a:r>
                <a:rPr lang="en-US" sz="1600"/>
                <a:t>instance</a:t>
              </a:r>
            </a:p>
          </p:txBody>
        </p:sp>
        <p:cxnSp>
          <p:nvCxnSpPr>
            <p:cNvPr id="52" name="Straight Arrow Connector 51">
              <a:extLst>
                <a:ext uri="{FF2B5EF4-FFF2-40B4-BE49-F238E27FC236}">
                  <a16:creationId xmlns:a16="http://schemas.microsoft.com/office/drawing/2014/main" xmlns="" id="{FD47DE30-5372-41DC-965F-2F61FE26FEAA}"/>
                </a:ext>
                <a:ext uri="{C183D7F6-B498-43B3-948B-1728B52AA6E4}">
                  <adec:decorative xmlns:adec="http://schemas.microsoft.com/office/drawing/2017/decorative" xmlns="" val="1"/>
                </a:ext>
              </a:extLst>
            </p:cNvPr>
            <p:cNvCxnSpPr>
              <a:cxnSpLocks/>
              <a:endCxn id="46" idx="0"/>
            </p:cNvCxnSpPr>
            <p:nvPr/>
          </p:nvCxnSpPr>
          <p:spPr>
            <a:xfrm>
              <a:off x="10125452" y="3593751"/>
              <a:ext cx="0" cy="8967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D26A96DB-D251-43C9-B1FD-E2AF8297945E}"/>
                </a:ext>
                <a:ext uri="{C183D7F6-B498-43B3-948B-1728B52AA6E4}">
                  <adec:decorative xmlns:adec="http://schemas.microsoft.com/office/drawing/2017/decorative" xmlns="" val="1"/>
                </a:ext>
              </a:extLst>
            </p:cNvPr>
            <p:cNvSpPr/>
            <p:nvPr/>
          </p:nvSpPr>
          <p:spPr>
            <a:xfrm>
              <a:off x="5899867" y="1285494"/>
              <a:ext cx="5930383" cy="494327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34" name="Graphic 33">
              <a:extLst>
                <a:ext uri="{FF2B5EF4-FFF2-40B4-BE49-F238E27FC236}">
                  <a16:creationId xmlns:a16="http://schemas.microsoft.com/office/drawing/2014/main" xmlns="" id="{26ED7F5A-FC0B-49C7-AB80-0CC09F146321}"/>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899868" y="1285494"/>
              <a:ext cx="457200" cy="457200"/>
            </a:xfrm>
            <a:prstGeom prst="rect">
              <a:avLst/>
            </a:prstGeom>
          </p:spPr>
        </p:pic>
        <p:sp>
          <p:nvSpPr>
            <p:cNvPr id="42" name="Rectangle 41">
              <a:extLst>
                <a:ext uri="{FF2B5EF4-FFF2-40B4-BE49-F238E27FC236}">
                  <a16:creationId xmlns:a16="http://schemas.microsoft.com/office/drawing/2014/main" xmlns="" id="{24F6D194-6A18-4725-B874-95CE93F70725}"/>
                </a:ext>
                <a:ext uri="{C183D7F6-B498-43B3-948B-1728B52AA6E4}">
                  <adec:decorative xmlns:adec="http://schemas.microsoft.com/office/drawing/2017/decorative" xmlns="" val="1"/>
                </a:ext>
              </a:extLst>
            </p:cNvPr>
            <p:cNvSpPr/>
            <p:nvPr/>
          </p:nvSpPr>
          <p:spPr>
            <a:xfrm>
              <a:off x="6456682" y="1999932"/>
              <a:ext cx="5090275" cy="378417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a:t>
              </a:r>
            </a:p>
          </p:txBody>
        </p:sp>
        <p:pic>
          <p:nvPicPr>
            <p:cNvPr id="44" name="Graphic 43">
              <a:extLst>
                <a:ext uri="{FF2B5EF4-FFF2-40B4-BE49-F238E27FC236}">
                  <a16:creationId xmlns:a16="http://schemas.microsoft.com/office/drawing/2014/main" xmlns="" id="{67C8948D-6E8A-4072-B69A-DA5A2E9AE5D8}"/>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456683" y="1999933"/>
              <a:ext cx="457200" cy="457200"/>
            </a:xfrm>
            <a:prstGeom prst="rect">
              <a:avLst/>
            </a:prstGeom>
          </p:spPr>
        </p:pic>
        <p:pic>
          <p:nvPicPr>
            <p:cNvPr id="51" name="Graphic 50">
              <a:extLst>
                <a:ext uri="{FF2B5EF4-FFF2-40B4-BE49-F238E27FC236}">
                  <a16:creationId xmlns:a16="http://schemas.microsoft.com/office/drawing/2014/main" xmlns="" id="{023C3154-C2DF-4028-8A78-6F60860483E9}"/>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26379" y="2308511"/>
              <a:ext cx="457200" cy="457200"/>
            </a:xfrm>
            <a:prstGeom prst="rect">
              <a:avLst/>
            </a:prstGeom>
          </p:spPr>
        </p:pic>
        <p:pic>
          <p:nvPicPr>
            <p:cNvPr id="53" name="Graphic 52">
              <a:extLst>
                <a:ext uri="{FF2B5EF4-FFF2-40B4-BE49-F238E27FC236}">
                  <a16:creationId xmlns:a16="http://schemas.microsoft.com/office/drawing/2014/main" xmlns="" id="{75B4558D-2DCE-40FF-80DB-91CD868767B2}"/>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426379" y="4009720"/>
              <a:ext cx="457200" cy="457200"/>
            </a:xfrm>
            <a:prstGeom prst="rect">
              <a:avLst/>
            </a:prstGeom>
          </p:spPr>
        </p:pic>
      </p:grpSp>
      <p:cxnSp>
        <p:nvCxnSpPr>
          <p:cNvPr id="8" name="Elbow Connector 7">
            <a:extLst>
              <a:ext uri="{FF2B5EF4-FFF2-40B4-BE49-F238E27FC236}">
                <a16:creationId xmlns:a16="http://schemas.microsoft.com/office/drawing/2014/main" xmlns="" id="{D283F7C9-DC54-35E9-47C2-BD46321485DB}"/>
              </a:ext>
              <a:ext uri="{C183D7F6-B498-43B3-948B-1728B52AA6E4}">
                <adec:decorative xmlns:adec="http://schemas.microsoft.com/office/drawing/2017/decorative" xmlns="" val="1"/>
              </a:ext>
            </a:extLst>
          </p:cNvPr>
          <p:cNvCxnSpPr>
            <a:cxnSpLocks/>
            <a:stCxn id="13" idx="2"/>
            <a:endCxn id="45" idx="0"/>
          </p:cNvCxnSpPr>
          <p:nvPr/>
        </p:nvCxnSpPr>
        <p:spPr>
          <a:xfrm rot="5400000">
            <a:off x="8995461" y="3372272"/>
            <a:ext cx="906237" cy="13491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88210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658299E-6DCE-4A9B-A578-AE31FF769C2D}"/>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17</a:t>
            </a:fld>
            <a:endParaRPr lang="en-US"/>
          </a:p>
        </p:txBody>
      </p:sp>
      <p:sp>
        <p:nvSpPr>
          <p:cNvPr id="3" name="Title 2"/>
          <p:cNvSpPr>
            <a:spLocks noGrp="1"/>
          </p:cNvSpPr>
          <p:nvPr>
            <p:ph type="title"/>
          </p:nvPr>
        </p:nvSpPr>
        <p:spPr/>
        <p:txBody>
          <a:bodyPr/>
          <a:lstStyle/>
          <a:p>
            <a:r>
              <a:rPr lang="en-US"/>
              <a:t>Use cases</a:t>
            </a:r>
          </a:p>
        </p:txBody>
      </p:sp>
      <p:graphicFrame>
        <p:nvGraphicFramePr>
          <p:cNvPr id="2" name="Table 1" descr="Chart showing three different use cases for RDS: Web and mobile applications, E-commerce applications, and Mobile and online games."/>
          <p:cNvGraphicFramePr>
            <a:graphicFrameLocks noGrp="1"/>
          </p:cNvGraphicFramePr>
          <p:nvPr>
            <p:extLst>
              <p:ext uri="{D42A27DB-BD31-4B8C-83A1-F6EECF244321}">
                <p14:modId xmlns:p14="http://schemas.microsoft.com/office/powerpoint/2010/main" val="4218016576"/>
              </p:ext>
            </p:extLst>
          </p:nvPr>
        </p:nvGraphicFramePr>
        <p:xfrm>
          <a:off x="655092" y="1419368"/>
          <a:ext cx="10698708" cy="5012964"/>
        </p:xfrm>
        <a:graphic>
          <a:graphicData uri="http://schemas.openxmlformats.org/drawingml/2006/table">
            <a:tbl>
              <a:tblPr firstRow="1" bandRow="1">
                <a:tableStyleId>{22838BEF-8BB2-4498-84A7-C5851F593DF1}</a:tableStyleId>
              </a:tblPr>
              <a:tblGrid>
                <a:gridCol w="5349354">
                  <a:extLst>
                    <a:ext uri="{9D8B030D-6E8A-4147-A177-3AD203B41FA5}">
                      <a16:colId xmlns:a16="http://schemas.microsoft.com/office/drawing/2014/main" xmlns="" val="865783742"/>
                    </a:ext>
                  </a:extLst>
                </a:gridCol>
                <a:gridCol w="5349354">
                  <a:extLst>
                    <a:ext uri="{9D8B030D-6E8A-4147-A177-3AD203B41FA5}">
                      <a16:colId xmlns:a16="http://schemas.microsoft.com/office/drawing/2014/main" xmlns="" val="3410874839"/>
                    </a:ext>
                  </a:extLst>
                </a:gridCol>
              </a:tblGrid>
              <a:tr h="1670988">
                <a:tc>
                  <a:txBody>
                    <a:bodyPr/>
                    <a:lstStyle/>
                    <a:p>
                      <a:r>
                        <a:rPr lang="en-US" sz="2800" b="1">
                          <a:latin typeface="Amazon Ember Light" panose="020B0403020204020204" pitchFamily="34" charset="0"/>
                          <a:ea typeface="Amazon Ember Light" panose="020B0403020204020204" pitchFamily="34" charset="0"/>
                          <a:cs typeface="Amazon Ember Light" panose="020B0403020204020204" pitchFamily="34" charset="0"/>
                        </a:rPr>
                        <a:t>Web and mobile applications</a:t>
                      </a:r>
                    </a:p>
                  </a:txBody>
                  <a:tcPr anchor="ctr"/>
                </a:tc>
                <a:tc>
                  <a:txBody>
                    <a:bodyPr/>
                    <a:lstStyle/>
                    <a:p>
                      <a:pPr marL="285750" indent="-285750">
                        <a:buFont typeface="Wingdings" panose="05000000000000000000" pitchFamily="2" charset="2"/>
                        <a:buChar char="ü"/>
                      </a:pPr>
                      <a:r>
                        <a:rPr lang="en-US" sz="2800" b="0">
                          <a:latin typeface="Amazon Ember Light" panose="020B0403020204020204" pitchFamily="34" charset="0"/>
                          <a:ea typeface="Amazon Ember Light" panose="020B0403020204020204" pitchFamily="34" charset="0"/>
                          <a:cs typeface="Amazon Ember Light" panose="020B0403020204020204" pitchFamily="34" charset="0"/>
                        </a:rPr>
                        <a:t> High</a:t>
                      </a:r>
                      <a:r>
                        <a:rPr lang="en-US" sz="2800" b="0" baseline="0">
                          <a:latin typeface="Amazon Ember Light" panose="020B0403020204020204" pitchFamily="34" charset="0"/>
                          <a:ea typeface="Amazon Ember Light" panose="020B0403020204020204" pitchFamily="34" charset="0"/>
                          <a:cs typeface="Amazon Ember Light" panose="020B0403020204020204" pitchFamily="34" charset="0"/>
                        </a:rPr>
                        <a:t> throughput</a:t>
                      </a:r>
                    </a:p>
                    <a:p>
                      <a:pPr marL="285750" indent="-285750">
                        <a:buFont typeface="Wingdings" panose="05000000000000000000" pitchFamily="2" charset="2"/>
                        <a:buChar char="ü"/>
                      </a:pPr>
                      <a:r>
                        <a:rPr lang="en-US" sz="2800" b="0" baseline="0">
                          <a:latin typeface="Amazon Ember Light" panose="020B0403020204020204" pitchFamily="34" charset="0"/>
                          <a:ea typeface="Amazon Ember Light" panose="020B0403020204020204" pitchFamily="34" charset="0"/>
                          <a:cs typeface="Amazon Ember Light" panose="020B0403020204020204" pitchFamily="34" charset="0"/>
                        </a:rPr>
                        <a:t> Massive storage scalability</a:t>
                      </a:r>
                    </a:p>
                    <a:p>
                      <a:pPr marL="285750" indent="-285750">
                        <a:buFont typeface="Wingdings" panose="05000000000000000000" pitchFamily="2" charset="2"/>
                        <a:buChar char="ü"/>
                      </a:pPr>
                      <a:r>
                        <a:rPr lang="en-US" sz="2800" b="0" baseline="0">
                          <a:latin typeface="Amazon Ember Light" panose="020B0403020204020204" pitchFamily="34" charset="0"/>
                          <a:ea typeface="Amazon Ember Light" panose="020B0403020204020204" pitchFamily="34" charset="0"/>
                          <a:cs typeface="Amazon Ember Light" panose="020B0403020204020204" pitchFamily="34" charset="0"/>
                        </a:rPr>
                        <a:t> High availability</a:t>
                      </a:r>
                      <a:endParaRPr lang="en-US" sz="2800" b="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xmlns="" val="1282757818"/>
                  </a:ext>
                </a:extLst>
              </a:tr>
              <a:tr h="1670988">
                <a:tc>
                  <a:txBody>
                    <a:bodyPr/>
                    <a:lstStyle/>
                    <a:p>
                      <a:r>
                        <a:rPr lang="en-US" sz="2800" b="1">
                          <a:latin typeface="Amazon Ember Light" panose="020B0403020204020204" pitchFamily="34" charset="0"/>
                          <a:ea typeface="Amazon Ember Light" panose="020B0403020204020204" pitchFamily="34" charset="0"/>
                          <a:cs typeface="Amazon Ember Light" panose="020B0403020204020204" pitchFamily="34" charset="0"/>
                        </a:rPr>
                        <a:t>Ecommerce applications</a:t>
                      </a:r>
                    </a:p>
                  </a:txBody>
                  <a:tcPr anchor="ctr"/>
                </a:tc>
                <a:tc>
                  <a:txBody>
                    <a:bodyPr/>
                    <a:lstStyle/>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Low-cost database</a:t>
                      </a:r>
                    </a:p>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Data security</a:t>
                      </a:r>
                    </a:p>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Fully managed solution</a:t>
                      </a:r>
                    </a:p>
                  </a:txBody>
                  <a:tcPr anchor="ctr"/>
                </a:tc>
                <a:extLst>
                  <a:ext uri="{0D108BD9-81ED-4DB2-BD59-A6C34878D82A}">
                    <a16:rowId xmlns:a16="http://schemas.microsoft.com/office/drawing/2014/main" xmlns="" val="612607100"/>
                  </a:ext>
                </a:extLst>
              </a:tr>
              <a:tr h="1670988">
                <a:tc>
                  <a:txBody>
                    <a:bodyPr/>
                    <a:lstStyle/>
                    <a:p>
                      <a:r>
                        <a:rPr lang="en-US" sz="2800" b="1">
                          <a:latin typeface="Amazon Ember Light" panose="020B0403020204020204" pitchFamily="34" charset="0"/>
                          <a:ea typeface="Amazon Ember Light" panose="020B0403020204020204" pitchFamily="34" charset="0"/>
                          <a:cs typeface="Amazon Ember Light" panose="020B0403020204020204" pitchFamily="34" charset="0"/>
                        </a:rPr>
                        <a:t>Mobile and online games</a:t>
                      </a:r>
                    </a:p>
                  </a:txBody>
                  <a:tcPr anchor="ctr"/>
                </a:tc>
                <a:tc>
                  <a:txBody>
                    <a:bodyPr/>
                    <a:lstStyle/>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Rapidly grow capacity</a:t>
                      </a:r>
                    </a:p>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Automatic scaling</a:t>
                      </a:r>
                    </a:p>
                    <a:p>
                      <a:pPr marL="285750" indent="-285750">
                        <a:buFont typeface="Wingdings" panose="05000000000000000000" pitchFamily="2" charset="2"/>
                        <a:buChar char="ü"/>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Database monitoring</a:t>
                      </a:r>
                    </a:p>
                  </a:txBody>
                  <a:tcPr anchor="ctr"/>
                </a:tc>
                <a:extLst>
                  <a:ext uri="{0D108BD9-81ED-4DB2-BD59-A6C34878D82A}">
                    <a16:rowId xmlns:a16="http://schemas.microsoft.com/office/drawing/2014/main" xmlns="" val="1192883566"/>
                  </a:ext>
                </a:extLst>
              </a:tr>
            </a:tbl>
          </a:graphicData>
        </a:graphic>
      </p:graphicFrame>
    </p:spTree>
    <p:custDataLst>
      <p:tags r:id="rId1"/>
    </p:custDataLst>
    <p:extLst>
      <p:ext uri="{BB962C8B-B14F-4D97-AF65-F5344CB8AC3E}">
        <p14:creationId xmlns:p14="http://schemas.microsoft.com/office/powerpoint/2010/main" val="852722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xmlns="" id="{9A686EEB-3E56-4150-9E5D-F27F3930DC30}"/>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18</a:t>
            </a:fld>
            <a:endParaRPr lang="en-US"/>
          </a:p>
        </p:txBody>
      </p:sp>
      <p:sp>
        <p:nvSpPr>
          <p:cNvPr id="4" name="Title 3"/>
          <p:cNvSpPr>
            <a:spLocks noGrp="1"/>
          </p:cNvSpPr>
          <p:nvPr>
            <p:ph type="title"/>
          </p:nvPr>
        </p:nvSpPr>
        <p:spPr/>
        <p:txBody>
          <a:bodyPr/>
          <a:lstStyle/>
          <a:p>
            <a:r>
              <a:rPr lang="en-US"/>
              <a:t>When to Use Amazon RDS</a:t>
            </a:r>
          </a:p>
        </p:txBody>
      </p:sp>
      <p:sp>
        <p:nvSpPr>
          <p:cNvPr id="2" name="Text Placeholder 1"/>
          <p:cNvSpPr>
            <a:spLocks noGrp="1"/>
          </p:cNvSpPr>
          <p:nvPr>
            <p:ph type="body" sz="quarter" idx="4294967295"/>
          </p:nvPr>
        </p:nvSpPr>
        <p:spPr>
          <a:xfrm>
            <a:off x="329184" y="1200150"/>
            <a:ext cx="5503863" cy="1402948"/>
          </a:xfrm>
        </p:spPr>
        <p:txBody>
          <a:bodyPr wrap="square" anchor="t" anchorCtr="0">
            <a:spAutoFit/>
          </a:bodyPr>
          <a:lstStyle/>
          <a:p>
            <a:pPr marL="0" indent="0">
              <a:buNone/>
            </a:pPr>
            <a:r>
              <a:rPr lang="en-US" sz="2400" b="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Use</a:t>
            </a:r>
            <a:r>
              <a:rPr lang="en-US" sz="2400" b="1">
                <a:latin typeface="Amazon Ember" panose="020B0603020204020204" pitchFamily="34" charset="0"/>
                <a:ea typeface="Amazon Ember" panose="020B0603020204020204" pitchFamily="34" charset="0"/>
                <a:cs typeface="Amazon Ember" panose="020B0603020204020204" pitchFamily="34" charset="0"/>
              </a:rPr>
              <a:t> Amazon RDS when your application requires:</a:t>
            </a:r>
          </a:p>
          <a:p>
            <a:endParaRPr lang="en-US" b="1"/>
          </a:p>
        </p:txBody>
      </p:sp>
      <p:sp>
        <p:nvSpPr>
          <p:cNvPr id="3" name="Content Placeholder 2"/>
          <p:cNvSpPr>
            <a:spLocks noGrp="1"/>
          </p:cNvSpPr>
          <p:nvPr>
            <p:ph sz="quarter" idx="21"/>
          </p:nvPr>
        </p:nvSpPr>
        <p:spPr>
          <a:xfrm>
            <a:off x="365760" y="2039112"/>
            <a:ext cx="5504688" cy="4133087"/>
          </a:xfrm>
        </p:spPr>
        <p:txBody>
          <a:bodyPr>
            <a:normAutofit/>
          </a:bodyPr>
          <a:lstStyle/>
          <a:p>
            <a:pPr marL="457200" indent="-457200" algn="just">
              <a:spcBef>
                <a:spcPts val="1200"/>
              </a:spcBef>
              <a:spcAft>
                <a:spcPts val="800"/>
              </a:spcAft>
            </a:pPr>
            <a:r>
              <a:rPr lang="en-US" sz="2400" dirty="0"/>
              <a:t>Complex transactions or complex queries</a:t>
            </a:r>
          </a:p>
          <a:p>
            <a:pPr marL="457200" indent="-457200" algn="just">
              <a:spcBef>
                <a:spcPts val="1200"/>
              </a:spcBef>
              <a:spcAft>
                <a:spcPts val="800"/>
              </a:spcAft>
            </a:pPr>
            <a:r>
              <a:rPr lang="en-US" sz="2400" dirty="0"/>
              <a:t>A medium to high query or write rate – </a:t>
            </a:r>
            <a:r>
              <a:rPr lang="en-US" sz="2400" dirty="0">
                <a:solidFill>
                  <a:srgbClr val="333399"/>
                </a:solidFill>
              </a:rPr>
              <a:t>Up to 30,000 IOPS </a:t>
            </a:r>
            <a:r>
              <a:rPr lang="en-US" sz="2400" dirty="0"/>
              <a:t>(15,000 reads + 15,000 writes)</a:t>
            </a:r>
          </a:p>
          <a:p>
            <a:pPr marL="457200" indent="-457200" algn="just">
              <a:spcBef>
                <a:spcPts val="1200"/>
              </a:spcBef>
              <a:spcAft>
                <a:spcPts val="800"/>
              </a:spcAft>
            </a:pPr>
            <a:r>
              <a:rPr lang="en-US" sz="2400" dirty="0"/>
              <a:t>No more than a single worker node </a:t>
            </a:r>
            <a:endParaRPr lang="en-US" sz="2400" dirty="0" smtClean="0"/>
          </a:p>
          <a:p>
            <a:pPr marL="457200" indent="-457200" algn="just">
              <a:spcBef>
                <a:spcPts val="1200"/>
              </a:spcBef>
              <a:spcAft>
                <a:spcPts val="800"/>
              </a:spcAft>
            </a:pPr>
            <a:r>
              <a:rPr lang="en-US" sz="2400" dirty="0" smtClean="0"/>
              <a:t>High </a:t>
            </a:r>
            <a:r>
              <a:rPr lang="en-US" sz="2400" dirty="0">
                <a:solidFill>
                  <a:srgbClr val="333399"/>
                </a:solidFill>
              </a:rPr>
              <a:t>durability</a:t>
            </a:r>
          </a:p>
        </p:txBody>
      </p:sp>
      <p:sp>
        <p:nvSpPr>
          <p:cNvPr id="5" name="Text Placeholder 4"/>
          <p:cNvSpPr>
            <a:spLocks noGrp="1"/>
          </p:cNvSpPr>
          <p:nvPr>
            <p:ph type="body" sz="quarter" idx="4294967295"/>
          </p:nvPr>
        </p:nvSpPr>
        <p:spPr>
          <a:xfrm>
            <a:off x="6245352" y="1230313"/>
            <a:ext cx="5503862" cy="830997"/>
          </a:xfrm>
        </p:spPr>
        <p:txBody>
          <a:bodyPr anchor="t" anchorCtr="0">
            <a:spAutoFit/>
          </a:bodyPr>
          <a:lstStyle/>
          <a:p>
            <a:r>
              <a:rPr lang="en-US" sz="2400" b="1">
                <a:solidFill>
                  <a:schemeClr val="accent6"/>
                </a:solidFill>
              </a:rPr>
              <a:t>Do not use </a:t>
            </a:r>
            <a:r>
              <a:rPr lang="en-US" sz="2400" b="1"/>
              <a:t>Amazon RDS when your application requires:</a:t>
            </a:r>
          </a:p>
        </p:txBody>
      </p:sp>
      <p:sp>
        <p:nvSpPr>
          <p:cNvPr id="6" name="Content Placeholder 5"/>
          <p:cNvSpPr>
            <a:spLocks noGrp="1"/>
          </p:cNvSpPr>
          <p:nvPr>
            <p:ph idx="4294967295"/>
          </p:nvPr>
        </p:nvSpPr>
        <p:spPr>
          <a:xfrm>
            <a:off x="6245352" y="2041525"/>
            <a:ext cx="5503862" cy="4132263"/>
          </a:xfrm>
        </p:spPr>
        <p:txBody>
          <a:bodyPr vert="horz" lIns="91440" tIns="45720" rIns="91440" bIns="45720" rtlCol="0">
            <a:normAutofit lnSpcReduction="10000"/>
          </a:bodyPr>
          <a:lstStyle/>
          <a:p>
            <a:pPr marL="457200" indent="-457200" algn="just">
              <a:spcBef>
                <a:spcPts val="1200"/>
              </a:spcBef>
              <a:spcAft>
                <a:spcPts val="800"/>
              </a:spcAft>
            </a:pPr>
            <a:r>
              <a:rPr lang="en-US" sz="2400" dirty="0"/>
              <a:t>Massive read/write rates (for example, </a:t>
            </a:r>
            <a:r>
              <a:rPr lang="en-US" sz="2400" dirty="0">
                <a:solidFill>
                  <a:srgbClr val="333399"/>
                </a:solidFill>
              </a:rPr>
              <a:t>150,000</a:t>
            </a:r>
            <a:r>
              <a:rPr lang="en-US" sz="2400" dirty="0"/>
              <a:t> write/second)</a:t>
            </a:r>
          </a:p>
          <a:p>
            <a:pPr marL="457200" indent="-457200" algn="just">
              <a:spcBef>
                <a:spcPts val="1200"/>
              </a:spcBef>
              <a:spcAft>
                <a:spcPts val="800"/>
              </a:spcAft>
            </a:pPr>
            <a:r>
              <a:rPr lang="en-US" sz="2400" dirty="0"/>
              <a:t>H</a:t>
            </a:r>
            <a:r>
              <a:rPr lang="en-US" sz="2400" dirty="0" smtClean="0"/>
              <a:t>igh </a:t>
            </a:r>
            <a:r>
              <a:rPr lang="en-US" sz="2400" dirty="0"/>
              <a:t>data size or throughput demands </a:t>
            </a:r>
          </a:p>
          <a:p>
            <a:pPr marL="457200" indent="-457200" algn="just">
              <a:spcBef>
                <a:spcPts val="1200"/>
              </a:spcBef>
              <a:spcAft>
                <a:spcPts val="800"/>
              </a:spcAft>
            </a:pPr>
            <a:r>
              <a:rPr lang="en-US" sz="2400" dirty="0"/>
              <a:t>Simple </a:t>
            </a:r>
            <a:r>
              <a:rPr lang="en-US" sz="2400" dirty="0">
                <a:solidFill>
                  <a:srgbClr val="333399"/>
                </a:solidFill>
              </a:rPr>
              <a:t>GET or PUT </a:t>
            </a:r>
            <a:r>
              <a:rPr lang="en-US" sz="2400" dirty="0"/>
              <a:t>requests and queries that a </a:t>
            </a:r>
            <a:r>
              <a:rPr lang="en-US" sz="2400" dirty="0" smtClean="0"/>
              <a:t>database </a:t>
            </a:r>
            <a:r>
              <a:rPr lang="en-US" sz="2400" dirty="0"/>
              <a:t>can </a:t>
            </a:r>
            <a:r>
              <a:rPr lang="en-US" sz="2400" dirty="0" err="1"/>
              <a:t>handleNoSQL</a:t>
            </a:r>
            <a:endParaRPr lang="en-US" sz="2400" dirty="0"/>
          </a:p>
          <a:p>
            <a:pPr marL="457200" indent="-457200" algn="just">
              <a:spcBef>
                <a:spcPts val="1200"/>
              </a:spcBef>
              <a:spcAft>
                <a:spcPts val="800"/>
              </a:spcAft>
            </a:pPr>
            <a:r>
              <a:rPr lang="en-US" sz="2400" dirty="0"/>
              <a:t>Relational database management system (RDBMS) </a:t>
            </a:r>
            <a:r>
              <a:rPr lang="en-US" sz="2400" dirty="0">
                <a:solidFill>
                  <a:srgbClr val="333399"/>
                </a:solidFill>
              </a:rPr>
              <a:t>customization</a:t>
            </a:r>
          </a:p>
        </p:txBody>
      </p:sp>
    </p:spTree>
    <p:custDataLst>
      <p:tags r:id="rId1"/>
    </p:custDataLst>
    <p:extLst>
      <p:ext uri="{BB962C8B-B14F-4D97-AF65-F5344CB8AC3E}">
        <p14:creationId xmlns:p14="http://schemas.microsoft.com/office/powerpoint/2010/main" val="2022701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4E406CF-0BF2-412E-9334-5C02FB4895D1}"/>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19</a:t>
            </a:fld>
            <a:endParaRPr lang="en-US"/>
          </a:p>
        </p:txBody>
      </p:sp>
      <p:sp>
        <p:nvSpPr>
          <p:cNvPr id="4" name="Title 1"/>
          <p:cNvSpPr>
            <a:spLocks noGrp="1"/>
          </p:cNvSpPr>
          <p:nvPr>
            <p:ph type="title"/>
          </p:nvPr>
        </p:nvSpPr>
        <p:spPr/>
        <p:txBody>
          <a:bodyPr>
            <a:noAutofit/>
          </a:bodyPr>
          <a:lstStyle/>
          <a:p>
            <a:r>
              <a:rPr lang="en-US" sz="3000"/>
              <a:t>Amazon RDS: Clock-hour billing and database characteristics </a:t>
            </a:r>
          </a:p>
        </p:txBody>
      </p:sp>
      <p:sp>
        <p:nvSpPr>
          <p:cNvPr id="5" name="Content Placeholder 2"/>
          <p:cNvSpPr>
            <a:spLocks noGrp="1"/>
          </p:cNvSpPr>
          <p:nvPr>
            <p:ph sz="quarter" idx="21"/>
          </p:nvPr>
        </p:nvSpPr>
        <p:spPr/>
        <p:txBody>
          <a:bodyPr/>
          <a:lstStyle/>
          <a:p>
            <a:pPr marL="0" indent="0">
              <a:buNone/>
            </a:pPr>
            <a:r>
              <a:rPr lang="en-US" b="1" dirty="0"/>
              <a:t>Clock-hour billing – </a:t>
            </a:r>
          </a:p>
          <a:p>
            <a:pPr marL="922338" lvl="1" indent="-465138"/>
            <a:r>
              <a:rPr lang="en-US" dirty="0"/>
              <a:t>Resources incur </a:t>
            </a:r>
            <a:r>
              <a:rPr lang="en-US" dirty="0">
                <a:solidFill>
                  <a:srgbClr val="333399"/>
                </a:solidFill>
              </a:rPr>
              <a:t>charges</a:t>
            </a:r>
            <a:r>
              <a:rPr lang="en-US" dirty="0"/>
              <a:t> when running</a:t>
            </a:r>
          </a:p>
          <a:p>
            <a:pPr marL="0" indent="0">
              <a:buNone/>
            </a:pPr>
            <a:endParaRPr lang="en-US" dirty="0"/>
          </a:p>
          <a:p>
            <a:pPr marL="0" indent="0">
              <a:buNone/>
            </a:pPr>
            <a:r>
              <a:rPr lang="en-US" b="1" dirty="0"/>
              <a:t>Database characteristics – </a:t>
            </a:r>
          </a:p>
          <a:p>
            <a:pPr marL="922338" lvl="1" indent="-465138"/>
            <a:r>
              <a:rPr lang="en-US" sz="2800" dirty="0">
                <a:solidFill>
                  <a:srgbClr val="333399"/>
                </a:solidFill>
              </a:rPr>
              <a:t>Physical capacity </a:t>
            </a:r>
            <a:r>
              <a:rPr lang="en-US" sz="2800" dirty="0"/>
              <a:t>of database:</a:t>
            </a:r>
          </a:p>
          <a:p>
            <a:pPr marL="1443038" lvl="2" indent="-528638"/>
            <a:r>
              <a:rPr lang="en-US" sz="2400" dirty="0"/>
              <a:t>Engine</a:t>
            </a:r>
          </a:p>
          <a:p>
            <a:pPr marL="1443038" lvl="2" indent="-528638"/>
            <a:r>
              <a:rPr lang="en-US" sz="2400" dirty="0"/>
              <a:t>Size</a:t>
            </a:r>
          </a:p>
          <a:p>
            <a:pPr marL="1443038" lvl="2" indent="-528638"/>
            <a:r>
              <a:rPr lang="en-US" sz="2400" dirty="0"/>
              <a:t>Memory class</a:t>
            </a:r>
          </a:p>
        </p:txBody>
      </p:sp>
    </p:spTree>
    <p:custDataLst>
      <p:tags r:id="rId1"/>
    </p:custDataLst>
    <p:extLst>
      <p:ext uri="{BB962C8B-B14F-4D97-AF65-F5344CB8AC3E}">
        <p14:creationId xmlns:p14="http://schemas.microsoft.com/office/powerpoint/2010/main" val="2888481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8213009-50A0-5448-BFE6-30EFBA8DB8F6}"/>
              </a:ext>
            </a:extLst>
          </p:cNvPr>
          <p:cNvSpPr>
            <a:spLocks noGrp="1"/>
          </p:cNvSpPr>
          <p:nvPr>
            <p:ph type="subTitle" idx="1"/>
          </p:nvPr>
        </p:nvSpPr>
        <p:spPr/>
        <p:txBody>
          <a:bodyPr>
            <a:normAutofit/>
          </a:bodyPr>
          <a:lstStyle/>
          <a:p>
            <a:r>
              <a:rPr lang="en-US"/>
              <a:t>AWS Academy Cloud Foundations</a:t>
            </a:r>
          </a:p>
        </p:txBody>
      </p:sp>
      <p:sp>
        <p:nvSpPr>
          <p:cNvPr id="6" name="Title 5"/>
          <p:cNvSpPr>
            <a:spLocks noGrp="1"/>
          </p:cNvSpPr>
          <p:nvPr>
            <p:ph type="title"/>
          </p:nvPr>
        </p:nvSpPr>
        <p:spPr/>
        <p:txBody>
          <a:bodyPr/>
          <a:lstStyle/>
          <a:p>
            <a:r>
              <a:rPr lang="en-US" sz="5400"/>
              <a:t>Module 8: Databases</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AEA642F-1030-470B-9D9C-DFA28FD892E8}"/>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20</a:t>
            </a:fld>
            <a:endParaRPr lang="en-US"/>
          </a:p>
        </p:txBody>
      </p:sp>
      <p:sp>
        <p:nvSpPr>
          <p:cNvPr id="4" name="Title 1"/>
          <p:cNvSpPr>
            <a:spLocks noGrp="1"/>
          </p:cNvSpPr>
          <p:nvPr>
            <p:ph type="title"/>
          </p:nvPr>
        </p:nvSpPr>
        <p:spPr/>
        <p:txBody>
          <a:bodyPr>
            <a:noAutofit/>
          </a:bodyPr>
          <a:lstStyle/>
          <a:p>
            <a:r>
              <a:rPr lang="en-US" sz="2800"/>
              <a:t>Amazon RDS: DB purchase type and multiple DB instances</a:t>
            </a:r>
          </a:p>
        </p:txBody>
      </p:sp>
      <p:sp>
        <p:nvSpPr>
          <p:cNvPr id="5" name="Content Placeholder 2"/>
          <p:cNvSpPr>
            <a:spLocks noGrp="1"/>
          </p:cNvSpPr>
          <p:nvPr>
            <p:ph sz="quarter" idx="21"/>
          </p:nvPr>
        </p:nvSpPr>
        <p:spPr/>
        <p:txBody>
          <a:bodyPr/>
          <a:lstStyle/>
          <a:p>
            <a:pPr marL="0" indent="0">
              <a:buNone/>
            </a:pPr>
            <a:r>
              <a:rPr lang="en-US" b="1" dirty="0"/>
              <a:t>DB purchase type – </a:t>
            </a:r>
          </a:p>
          <a:p>
            <a:pPr marL="922338" lvl="1" indent="-465138"/>
            <a:r>
              <a:rPr lang="en-US" sz="2800" dirty="0"/>
              <a:t>On-Demand Instances</a:t>
            </a:r>
          </a:p>
          <a:p>
            <a:pPr marL="1384300" lvl="2" indent="-469900"/>
            <a:r>
              <a:rPr lang="en-US" sz="2400" dirty="0"/>
              <a:t>Compute capacity by the </a:t>
            </a:r>
            <a:r>
              <a:rPr lang="en-US" sz="2400" dirty="0">
                <a:solidFill>
                  <a:srgbClr val="333399"/>
                </a:solidFill>
              </a:rPr>
              <a:t>hour</a:t>
            </a:r>
          </a:p>
          <a:p>
            <a:pPr marL="922338" lvl="1" indent="-465138"/>
            <a:r>
              <a:rPr lang="en-US" sz="2800" dirty="0"/>
              <a:t>Reserved Instances</a:t>
            </a:r>
          </a:p>
          <a:p>
            <a:pPr marL="1384300" lvl="2" indent="-469900"/>
            <a:r>
              <a:rPr lang="en-US" sz="2400" dirty="0"/>
              <a:t>Low, one-time, </a:t>
            </a:r>
            <a:r>
              <a:rPr lang="en-US" sz="2400" dirty="0" smtClean="0">
                <a:solidFill>
                  <a:srgbClr val="333399"/>
                </a:solidFill>
              </a:rPr>
              <a:t>upfront payment </a:t>
            </a:r>
            <a:r>
              <a:rPr lang="en-US" sz="2400" dirty="0" smtClean="0"/>
              <a:t>for </a:t>
            </a:r>
            <a:r>
              <a:rPr lang="en-US" sz="2400" dirty="0"/>
              <a:t>database instances that are reserved with a 1-year or 3-year </a:t>
            </a:r>
            <a:r>
              <a:rPr lang="en-US" sz="2400" dirty="0" smtClean="0"/>
              <a:t>term</a:t>
            </a:r>
            <a:endParaRPr lang="en-US" sz="2400" dirty="0"/>
          </a:p>
          <a:p>
            <a:pPr marL="227012" lvl="1" indent="0">
              <a:buNone/>
            </a:pPr>
            <a:endParaRPr lang="en-US" dirty="0"/>
          </a:p>
          <a:p>
            <a:pPr marL="0" indent="0">
              <a:buNone/>
            </a:pPr>
            <a:r>
              <a:rPr lang="en-US" b="1" dirty="0"/>
              <a:t>Number of DB instances – </a:t>
            </a:r>
          </a:p>
          <a:p>
            <a:pPr marL="865188" lvl="1" indent="-407988"/>
            <a:r>
              <a:rPr lang="en-US" sz="2800" dirty="0"/>
              <a:t>Provision </a:t>
            </a:r>
            <a:r>
              <a:rPr lang="en-US" sz="2800" dirty="0">
                <a:solidFill>
                  <a:srgbClr val="333399"/>
                </a:solidFill>
              </a:rPr>
              <a:t>multiple DB instances </a:t>
            </a:r>
            <a:r>
              <a:rPr lang="en-US" sz="2800" dirty="0"/>
              <a:t>to handle peak loads</a:t>
            </a:r>
          </a:p>
        </p:txBody>
      </p:sp>
    </p:spTree>
    <p:custDataLst>
      <p:tags r:id="rId1"/>
    </p:custDataLst>
    <p:extLst>
      <p:ext uri="{BB962C8B-B14F-4D97-AF65-F5344CB8AC3E}">
        <p14:creationId xmlns:p14="http://schemas.microsoft.com/office/powerpoint/2010/main" val="1652774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71F8EE6-81E7-4380-A23C-0F9B1EF6FB9B}"/>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21</a:t>
            </a:fld>
            <a:endParaRPr lang="en-US"/>
          </a:p>
        </p:txBody>
      </p:sp>
      <p:sp>
        <p:nvSpPr>
          <p:cNvPr id="4" name="Title 1"/>
          <p:cNvSpPr>
            <a:spLocks noGrp="1"/>
          </p:cNvSpPr>
          <p:nvPr>
            <p:ph type="title"/>
          </p:nvPr>
        </p:nvSpPr>
        <p:spPr/>
        <p:txBody>
          <a:bodyPr/>
          <a:lstStyle/>
          <a:p>
            <a:r>
              <a:rPr lang="en-US"/>
              <a:t>Amazon RDS: Storage</a:t>
            </a:r>
          </a:p>
        </p:txBody>
      </p:sp>
      <p:sp>
        <p:nvSpPr>
          <p:cNvPr id="5" name="Content Placeholder 2"/>
          <p:cNvSpPr>
            <a:spLocks noGrp="1"/>
          </p:cNvSpPr>
          <p:nvPr>
            <p:ph sz="quarter" idx="21"/>
          </p:nvPr>
        </p:nvSpPr>
        <p:spPr/>
        <p:txBody>
          <a:bodyPr>
            <a:normAutofit/>
          </a:bodyPr>
          <a:lstStyle/>
          <a:p>
            <a:pPr marL="0" indent="0">
              <a:buNone/>
            </a:pPr>
            <a:r>
              <a:rPr lang="en-US" b="1" dirty="0"/>
              <a:t>Provisioned storage – </a:t>
            </a:r>
          </a:p>
          <a:p>
            <a:pPr marL="865188" lvl="1" indent="-407988"/>
            <a:r>
              <a:rPr lang="en-US" sz="2800" dirty="0"/>
              <a:t>No charge</a:t>
            </a:r>
          </a:p>
          <a:p>
            <a:pPr marL="1384300" lvl="2" indent="-469900"/>
            <a:r>
              <a:rPr lang="en-US" sz="2400" dirty="0"/>
              <a:t>Backup storage of up to 100 percent of database storage for an </a:t>
            </a:r>
            <a:r>
              <a:rPr lang="en-US" sz="2400" dirty="0">
                <a:solidFill>
                  <a:srgbClr val="333399"/>
                </a:solidFill>
              </a:rPr>
              <a:t>active </a:t>
            </a:r>
            <a:r>
              <a:rPr lang="en-US" sz="2400" dirty="0"/>
              <a:t>database</a:t>
            </a:r>
          </a:p>
          <a:p>
            <a:pPr marL="922338" lvl="1" indent="-465138"/>
            <a:r>
              <a:rPr lang="en-US" sz="2800" dirty="0"/>
              <a:t>Charge (</a:t>
            </a:r>
            <a:r>
              <a:rPr lang="en-US" sz="2800" i="1" dirty="0"/>
              <a:t>GB/month</a:t>
            </a:r>
            <a:r>
              <a:rPr lang="en-US" sz="2800" dirty="0"/>
              <a:t>)</a:t>
            </a:r>
          </a:p>
          <a:p>
            <a:pPr marL="1384300" lvl="2" indent="-469900"/>
            <a:r>
              <a:rPr lang="en-US" sz="2400" dirty="0"/>
              <a:t>Backup storage for </a:t>
            </a:r>
            <a:r>
              <a:rPr lang="en-US" sz="2400" dirty="0">
                <a:solidFill>
                  <a:srgbClr val="333399"/>
                </a:solidFill>
              </a:rPr>
              <a:t>terminated</a:t>
            </a:r>
            <a:r>
              <a:rPr lang="en-US" sz="2400" dirty="0"/>
              <a:t> DB instances</a:t>
            </a:r>
          </a:p>
          <a:p>
            <a:pPr marL="0" indent="0">
              <a:buNone/>
            </a:pPr>
            <a:endParaRPr lang="en-US" b="1" dirty="0"/>
          </a:p>
          <a:p>
            <a:pPr marL="0" indent="0">
              <a:buNone/>
            </a:pPr>
            <a:r>
              <a:rPr lang="en-US" b="1" dirty="0"/>
              <a:t>Additional storage – </a:t>
            </a:r>
          </a:p>
          <a:p>
            <a:pPr marL="922338" lvl="1" indent="-465138"/>
            <a:r>
              <a:rPr lang="en-US" sz="2800" dirty="0"/>
              <a:t>Charge (</a:t>
            </a:r>
            <a:r>
              <a:rPr lang="en-US" sz="2800" i="1" dirty="0"/>
              <a:t>GB/month</a:t>
            </a:r>
            <a:r>
              <a:rPr lang="en-US" sz="2800" dirty="0"/>
              <a:t>)</a:t>
            </a:r>
          </a:p>
          <a:p>
            <a:pPr marL="1384300" lvl="2" indent="-469900"/>
            <a:r>
              <a:rPr lang="en-US" sz="2400" dirty="0"/>
              <a:t>Backup storage in </a:t>
            </a:r>
            <a:r>
              <a:rPr lang="en-US" sz="2400" dirty="0">
                <a:solidFill>
                  <a:srgbClr val="333399"/>
                </a:solidFill>
              </a:rPr>
              <a:t>addition</a:t>
            </a:r>
            <a:r>
              <a:rPr lang="en-US" sz="2400" dirty="0"/>
              <a:t> to provisioned storage</a:t>
            </a:r>
          </a:p>
        </p:txBody>
      </p:sp>
    </p:spTree>
    <p:custDataLst>
      <p:tags r:id="rId1"/>
    </p:custDataLst>
    <p:extLst>
      <p:ext uri="{BB962C8B-B14F-4D97-AF65-F5344CB8AC3E}">
        <p14:creationId xmlns:p14="http://schemas.microsoft.com/office/powerpoint/2010/main" val="1648183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2D45C7F-32C2-416F-AF2E-3626F45CDDE7}"/>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22</a:t>
            </a:fld>
            <a:endParaRPr lang="en-US"/>
          </a:p>
        </p:txBody>
      </p:sp>
      <p:sp>
        <p:nvSpPr>
          <p:cNvPr id="4" name="Title 1"/>
          <p:cNvSpPr>
            <a:spLocks noGrp="1"/>
          </p:cNvSpPr>
          <p:nvPr>
            <p:ph type="title"/>
          </p:nvPr>
        </p:nvSpPr>
        <p:spPr/>
        <p:txBody>
          <a:bodyPr>
            <a:normAutofit/>
          </a:bodyPr>
          <a:lstStyle/>
          <a:p>
            <a:r>
              <a:rPr lang="en-US"/>
              <a:t>Amazon RDS: Deployment type and data transfer</a:t>
            </a:r>
          </a:p>
        </p:txBody>
      </p:sp>
      <p:sp>
        <p:nvSpPr>
          <p:cNvPr id="5" name="Content Placeholder 2"/>
          <p:cNvSpPr>
            <a:spLocks noGrp="1"/>
          </p:cNvSpPr>
          <p:nvPr>
            <p:ph sz="quarter" idx="21"/>
          </p:nvPr>
        </p:nvSpPr>
        <p:spPr/>
        <p:txBody>
          <a:bodyPr>
            <a:normAutofit fontScale="77500" lnSpcReduction="20000"/>
          </a:bodyPr>
          <a:lstStyle/>
          <a:p>
            <a:pPr marL="0" indent="0" algn="just">
              <a:lnSpc>
                <a:spcPct val="110000"/>
              </a:lnSpc>
              <a:buNone/>
            </a:pPr>
            <a:r>
              <a:rPr lang="en-US" sz="3000" b="1" dirty="0"/>
              <a:t>Requests – </a:t>
            </a:r>
          </a:p>
          <a:p>
            <a:pPr marL="865188" lvl="1" indent="-407988" algn="just">
              <a:lnSpc>
                <a:spcPct val="100000"/>
              </a:lnSpc>
            </a:pPr>
            <a:r>
              <a:rPr lang="en-US" sz="3300" dirty="0"/>
              <a:t>The number of </a:t>
            </a:r>
            <a:r>
              <a:rPr lang="en-US" sz="3300" dirty="0">
                <a:solidFill>
                  <a:srgbClr val="333399"/>
                </a:solidFill>
              </a:rPr>
              <a:t>input and output requests </a:t>
            </a:r>
            <a:r>
              <a:rPr lang="en-US" sz="3300" dirty="0"/>
              <a:t>that are made to the database</a:t>
            </a:r>
          </a:p>
          <a:p>
            <a:pPr marL="0" indent="0" algn="just">
              <a:buNone/>
            </a:pPr>
            <a:endParaRPr lang="en-US" b="1" dirty="0"/>
          </a:p>
          <a:p>
            <a:pPr marL="0" indent="0" algn="just">
              <a:lnSpc>
                <a:spcPct val="110000"/>
              </a:lnSpc>
              <a:buNone/>
            </a:pPr>
            <a:r>
              <a:rPr lang="en-US" sz="3000" b="1" dirty="0"/>
              <a:t>Deployment type—Storage and I/0 charges vary, depending on whether you deploy to – </a:t>
            </a:r>
          </a:p>
          <a:p>
            <a:pPr marL="865188" lvl="1" indent="-407988" algn="just">
              <a:lnSpc>
                <a:spcPct val="100000"/>
              </a:lnSpc>
            </a:pPr>
            <a:r>
              <a:rPr lang="en-US" sz="3300" dirty="0"/>
              <a:t>Single Availability Zone</a:t>
            </a:r>
          </a:p>
          <a:p>
            <a:pPr marL="865188" lvl="1" indent="-407988" algn="just">
              <a:lnSpc>
                <a:spcPct val="100000"/>
              </a:lnSpc>
            </a:pPr>
            <a:r>
              <a:rPr lang="en-US" sz="3300" dirty="0"/>
              <a:t>Multiple Availability Zones</a:t>
            </a:r>
          </a:p>
          <a:p>
            <a:pPr marL="0" indent="0" algn="just">
              <a:buNone/>
            </a:pPr>
            <a:endParaRPr lang="en-US" dirty="0"/>
          </a:p>
          <a:p>
            <a:pPr marL="0" indent="0" algn="just">
              <a:lnSpc>
                <a:spcPct val="110000"/>
              </a:lnSpc>
              <a:buNone/>
            </a:pPr>
            <a:r>
              <a:rPr lang="en-US" sz="3000" b="1" dirty="0"/>
              <a:t>Data transfer –</a:t>
            </a:r>
          </a:p>
          <a:p>
            <a:pPr marL="865188" lvl="1" indent="-407988" algn="just">
              <a:lnSpc>
                <a:spcPct val="100000"/>
              </a:lnSpc>
            </a:pPr>
            <a:r>
              <a:rPr lang="en-US" sz="3400" dirty="0"/>
              <a:t>No charge for inbound data transfer </a:t>
            </a:r>
          </a:p>
          <a:p>
            <a:pPr marL="865188" lvl="1" indent="-407988" algn="just">
              <a:lnSpc>
                <a:spcPct val="100000"/>
              </a:lnSpc>
            </a:pPr>
            <a:r>
              <a:rPr lang="en-US" sz="3400" dirty="0"/>
              <a:t>Tiered </a:t>
            </a:r>
            <a:r>
              <a:rPr lang="en-US" sz="3400" dirty="0">
                <a:solidFill>
                  <a:srgbClr val="333399"/>
                </a:solidFill>
              </a:rPr>
              <a:t>charges for outbound </a:t>
            </a:r>
            <a:r>
              <a:rPr lang="en-US" sz="3400" dirty="0"/>
              <a:t>data transfer</a:t>
            </a:r>
          </a:p>
        </p:txBody>
      </p:sp>
    </p:spTree>
    <p:custDataLst>
      <p:tags r:id="rId1"/>
    </p:custDataLst>
    <p:extLst>
      <p:ext uri="{BB962C8B-B14F-4D97-AF65-F5344CB8AC3E}">
        <p14:creationId xmlns:p14="http://schemas.microsoft.com/office/powerpoint/2010/main" val="1560731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45F18BC-26B5-8144-8736-0B73EB5369EF}"/>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23</a:t>
            </a:fld>
            <a:endParaRPr lang="en-US"/>
          </a:p>
        </p:txBody>
      </p:sp>
      <p:sp>
        <p:nvSpPr>
          <p:cNvPr id="2" name="Title 1"/>
          <p:cNvSpPr>
            <a:spLocks noGrp="1"/>
          </p:cNvSpPr>
          <p:nvPr>
            <p:ph type="ctrTitle"/>
          </p:nvPr>
        </p:nvSpPr>
        <p:spPr/>
        <p:txBody>
          <a:bodyPr>
            <a:noAutofit/>
          </a:bodyPr>
          <a:lstStyle/>
          <a:p>
            <a:r>
              <a:rPr lang="en-US"/>
              <a:t>Recorded demo:</a:t>
            </a:r>
            <a:br>
              <a:rPr lang="en-US"/>
            </a:br>
            <a:r>
              <a:rPr lang="en-US"/>
              <a:t>Amazon RDS console </a:t>
            </a:r>
          </a:p>
        </p:txBody>
      </p:sp>
      <p:pic>
        <p:nvPicPr>
          <p:cNvPr id="8" name="Picture 7">
            <a:hlinkClick r:id="rId4"/>
            <a:extLst>
              <a:ext uri="{FF2B5EF4-FFF2-40B4-BE49-F238E27FC236}">
                <a16:creationId xmlns:a16="http://schemas.microsoft.com/office/drawing/2014/main" xmlns="" id="{BAC91AB5-5886-4130-A93F-E488EE721F38}"/>
              </a:ext>
              <a:ext uri="{C183D7F6-B498-43B3-948B-1728B52AA6E4}">
                <adec:decorative xmlns:adec="http://schemas.microsoft.com/office/drawing/2017/decorative" xmlns=""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339682" y="1563017"/>
            <a:ext cx="5853289" cy="3292475"/>
          </a:xfrm>
          <a:prstGeom prst="rect">
            <a:avLst/>
          </a:prstGeom>
        </p:spPr>
      </p:pic>
    </p:spTree>
    <p:custDataLst>
      <p:tags r:id="rId1"/>
    </p:custDataLst>
    <p:extLst>
      <p:ext uri="{BB962C8B-B14F-4D97-AF65-F5344CB8AC3E}">
        <p14:creationId xmlns:p14="http://schemas.microsoft.com/office/powerpoint/2010/main" val="2147057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xmlns="" id="{C6DCB4B3-930A-EE42-959B-6BA4FAD5D53A}"/>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pPr/>
              <a:t>24</a:t>
            </a:fld>
            <a:endParaRPr lang="en-US"/>
          </a:p>
        </p:txBody>
      </p:sp>
      <p:sp>
        <p:nvSpPr>
          <p:cNvPr id="2" name="Title 1"/>
          <p:cNvSpPr>
            <a:spLocks noGrp="1"/>
          </p:cNvSpPr>
          <p:nvPr>
            <p:ph type="ctrTitle"/>
          </p:nvPr>
        </p:nvSpPr>
        <p:spPr/>
        <p:txBody>
          <a:bodyPr>
            <a:noAutofit/>
          </a:bodyPr>
          <a:lstStyle/>
          <a:p>
            <a:r>
              <a:rPr lang="en-US"/>
              <a:t>Build Your DB Server and Interact with Your DB Using an App</a:t>
            </a:r>
          </a:p>
        </p:txBody>
      </p:sp>
      <p:pic>
        <p:nvPicPr>
          <p:cNvPr id="11" name="Content Placeholder 3">
            <a:extLst>
              <a:ext uri="{FF2B5EF4-FFF2-40B4-BE49-F238E27FC236}">
                <a16:creationId xmlns:a16="http://schemas.microsoft.com/office/drawing/2014/main" xmlns="" id="{6423631E-AD82-9743-8C78-CFE5440F9411}"/>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1593453"/>
            <a:ext cx="5295104" cy="3657600"/>
          </a:xfrm>
          <a:prstGeom prst="rect">
            <a:avLst/>
          </a:prstGeom>
        </p:spPr>
      </p:pic>
    </p:spTree>
    <p:custDataLst>
      <p:tags r:id="rId1"/>
    </p:custDataLst>
    <p:extLst>
      <p:ext uri="{BB962C8B-B14F-4D97-AF65-F5344CB8AC3E}">
        <p14:creationId xmlns:p14="http://schemas.microsoft.com/office/powerpoint/2010/main" val="310066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6FEF1DC-6605-4FB2-A901-DE9077E991D2}"/>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25</a:t>
            </a:fld>
            <a:endParaRPr lang="en-US"/>
          </a:p>
        </p:txBody>
      </p:sp>
      <p:sp>
        <p:nvSpPr>
          <p:cNvPr id="2" name="Title 1"/>
          <p:cNvSpPr>
            <a:spLocks noGrp="1"/>
          </p:cNvSpPr>
          <p:nvPr>
            <p:ph type="title"/>
          </p:nvPr>
        </p:nvSpPr>
        <p:spPr/>
        <p:txBody>
          <a:bodyPr/>
          <a:lstStyle/>
          <a:p>
            <a:r>
              <a:rPr lang="en-US"/>
              <a:t>Lab 5: Scenario</a:t>
            </a:r>
          </a:p>
        </p:txBody>
      </p:sp>
      <p:sp>
        <p:nvSpPr>
          <p:cNvPr id="3" name="Content Placeholder 2"/>
          <p:cNvSpPr>
            <a:spLocks noGrp="1"/>
          </p:cNvSpPr>
          <p:nvPr>
            <p:ph sz="quarter" idx="21"/>
          </p:nvPr>
        </p:nvSpPr>
        <p:spPr/>
        <p:txBody>
          <a:bodyPr>
            <a:normAutofit/>
          </a:bodyPr>
          <a:lstStyle/>
          <a:p>
            <a:pPr marL="0" lvl="1" indent="0">
              <a:spcBef>
                <a:spcPts val="1800"/>
              </a:spcBef>
              <a:spcAft>
                <a:spcPts val="800"/>
              </a:spcAft>
              <a:buNone/>
            </a:pPr>
            <a:r>
              <a:rPr lang="en-US" sz="2800"/>
              <a:t>This lab is designed to show you how to use an AWS managed database instance to solve a need for a relational database.</a:t>
            </a:r>
          </a:p>
        </p:txBody>
      </p:sp>
      <p:grpSp>
        <p:nvGrpSpPr>
          <p:cNvPr id="52" name="Group 51" descr="Starting lab architecture.">
            <a:extLst>
              <a:ext uri="{FF2B5EF4-FFF2-40B4-BE49-F238E27FC236}">
                <a16:creationId xmlns:a16="http://schemas.microsoft.com/office/drawing/2014/main" xmlns="" id="{1F20C119-6ACE-48A4-AD81-CD8E6A346A53}"/>
              </a:ext>
            </a:extLst>
          </p:cNvPr>
          <p:cNvGrpSpPr/>
          <p:nvPr/>
        </p:nvGrpSpPr>
        <p:grpSpPr>
          <a:xfrm>
            <a:off x="825570" y="2064137"/>
            <a:ext cx="10176240" cy="4297680"/>
            <a:chOff x="825570" y="2064137"/>
            <a:chExt cx="10176240" cy="4297680"/>
          </a:xfrm>
        </p:grpSpPr>
        <p:sp>
          <p:nvSpPr>
            <p:cNvPr id="35" name="Rectangle 34">
              <a:extLst>
                <a:ext uri="{FF2B5EF4-FFF2-40B4-BE49-F238E27FC236}">
                  <a16:creationId xmlns:a16="http://schemas.microsoft.com/office/drawing/2014/main" xmlns="" id="{2CED0A6C-FCD5-479C-8DAB-33E1AB873A50}"/>
                </a:ext>
                <a:ext uri="{C183D7F6-B498-43B3-948B-1728B52AA6E4}">
                  <adec:decorative xmlns:adec="http://schemas.microsoft.com/office/drawing/2017/decorative" xmlns="" val="1"/>
                </a:ext>
              </a:extLst>
            </p:cNvPr>
            <p:cNvSpPr/>
            <p:nvPr/>
          </p:nvSpPr>
          <p:spPr>
            <a:xfrm>
              <a:off x="4064041" y="2980147"/>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Public subnet 1:</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10.0.0.0/24</a:t>
              </a:r>
              <a:endParaRPr kumimoji="0" lang="en-US" b="0" i="0" u="none" strike="noStrike" kern="0" cap="none" spc="0" normalizeH="0" baseline="0" noProof="0">
                <a:ln>
                  <a:noFill/>
                </a:ln>
                <a:solidFill>
                  <a:srgbClr val="1D8900"/>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xmlns="" id="{858B6DB1-870D-47A5-94A1-AC6A99E86105}"/>
                </a:ext>
                <a:ext uri="{C183D7F6-B498-43B3-948B-1728B52AA6E4}">
                  <adec:decorative xmlns:adec="http://schemas.microsoft.com/office/drawing/2017/decorative" xmlns="" val="1"/>
                </a:ext>
              </a:extLst>
            </p:cNvPr>
            <p:cNvSpPr/>
            <p:nvPr/>
          </p:nvSpPr>
          <p:spPr>
            <a:xfrm>
              <a:off x="7387645" y="2957452"/>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Public subnet 2:</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10.0.2.0/24</a:t>
              </a:r>
              <a:endParaRPr kumimoji="0" lang="en-US" b="0" i="0" u="none" strike="noStrike" kern="0" cap="none" spc="0" normalizeH="0" baseline="0" noProof="0">
                <a:ln>
                  <a:noFill/>
                </a:ln>
                <a:solidFill>
                  <a:srgbClr val="1D8900"/>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xmlns="" id="{CBF1B521-7EC8-4584-BDEB-110286065E0E}"/>
                </a:ext>
                <a:ext uri="{C183D7F6-B498-43B3-948B-1728B52AA6E4}">
                  <adec:decorative xmlns:adec="http://schemas.microsoft.com/office/drawing/2017/decorative" xmlns="" val="1"/>
                </a:ext>
              </a:extLst>
            </p:cNvPr>
            <p:cNvSpPr/>
            <p:nvPr/>
          </p:nvSpPr>
          <p:spPr>
            <a:xfrm>
              <a:off x="7223914" y="2180494"/>
              <a:ext cx="3108960" cy="41148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B</a:t>
              </a:r>
            </a:p>
          </p:txBody>
        </p:sp>
        <p:sp>
          <p:nvSpPr>
            <p:cNvPr id="14" name="TextBox 13">
              <a:extLst>
                <a:ext uri="{FF2B5EF4-FFF2-40B4-BE49-F238E27FC236}">
                  <a16:creationId xmlns:a16="http://schemas.microsoft.com/office/drawing/2014/main" xmlns="" id="{ED97EA55-FAD1-4286-801B-011D2DFE6126}"/>
                </a:ext>
                <a:ext uri="{C183D7F6-B498-43B3-948B-1728B52AA6E4}">
                  <adec:decorative xmlns:adec="http://schemas.microsoft.com/office/drawing/2017/decorative" xmlns="" val="1"/>
                </a:ext>
              </a:extLst>
            </p:cNvPr>
            <p:cNvSpPr txBox="1"/>
            <p:nvPr/>
          </p:nvSpPr>
          <p:spPr>
            <a:xfrm>
              <a:off x="2228255" y="3856842"/>
              <a:ext cx="1259655" cy="523220"/>
            </a:xfrm>
            <a:prstGeom prst="rect">
              <a:avLst/>
            </a:prstGeom>
            <a:noFill/>
          </p:spPr>
          <p:txBody>
            <a:bodyPr wrap="square" rtlCol="0">
              <a:spAutoFit/>
            </a:bodyPr>
            <a:lstStyle/>
            <a:p>
              <a:pPr algn="ctr"/>
              <a:r>
                <a:rPr lang="en-US" sz="1400"/>
                <a:t>Internet gateway</a:t>
              </a:r>
            </a:p>
          </p:txBody>
        </p:sp>
        <p:pic>
          <p:nvPicPr>
            <p:cNvPr id="15" name="Graphic 14">
              <a:extLst>
                <a:ext uri="{FF2B5EF4-FFF2-40B4-BE49-F238E27FC236}">
                  <a16:creationId xmlns:a16="http://schemas.microsoft.com/office/drawing/2014/main" xmlns="" id="{060DBB03-D237-41A9-A179-6895845A1E63}"/>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23132" y="3391260"/>
              <a:ext cx="469900" cy="469900"/>
            </a:xfrm>
            <a:prstGeom prst="rect">
              <a:avLst/>
            </a:prstGeom>
          </p:spPr>
        </p:pic>
        <p:pic>
          <p:nvPicPr>
            <p:cNvPr id="16" name="Graphic 15">
              <a:extLst>
                <a:ext uri="{FF2B5EF4-FFF2-40B4-BE49-F238E27FC236}">
                  <a16:creationId xmlns:a16="http://schemas.microsoft.com/office/drawing/2014/main" xmlns="" id="{C5FFED19-00E6-4E93-8FC9-F75842325689}"/>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189057" y="3229413"/>
              <a:ext cx="469900" cy="469900"/>
            </a:xfrm>
            <a:prstGeom prst="rect">
              <a:avLst/>
            </a:prstGeom>
          </p:spPr>
        </p:pic>
        <p:sp>
          <p:nvSpPr>
            <p:cNvPr id="17" name="TextBox 16">
              <a:extLst>
                <a:ext uri="{FF2B5EF4-FFF2-40B4-BE49-F238E27FC236}">
                  <a16:creationId xmlns:a16="http://schemas.microsoft.com/office/drawing/2014/main" xmlns="" id="{0D7BF9FF-D859-4A8F-AA83-BAFF2CC5EF8D}"/>
                </a:ext>
                <a:ext uri="{C183D7F6-B498-43B3-948B-1728B52AA6E4}">
                  <adec:decorative xmlns:adec="http://schemas.microsoft.com/office/drawing/2017/decorative" xmlns="" val="1"/>
                </a:ext>
              </a:extLst>
            </p:cNvPr>
            <p:cNvSpPr txBox="1"/>
            <p:nvPr/>
          </p:nvSpPr>
          <p:spPr>
            <a:xfrm>
              <a:off x="825570" y="3619598"/>
              <a:ext cx="1072750" cy="338554"/>
            </a:xfrm>
            <a:prstGeom prst="rect">
              <a:avLst/>
            </a:prstGeom>
            <a:noFill/>
          </p:spPr>
          <p:txBody>
            <a:bodyPr wrap="square" rtlCol="0">
              <a:spAutoFit/>
            </a:bodyPr>
            <a:lstStyle/>
            <a:p>
              <a:pPr algn="ctr"/>
              <a:r>
                <a:rPr lang="en-US" sz="1600">
                  <a:solidFill>
                    <a:srgbClr val="232F3E"/>
                  </a:solidFill>
                </a:rPr>
                <a:t>Internet</a:t>
              </a:r>
            </a:p>
          </p:txBody>
        </p:sp>
        <p:cxnSp>
          <p:nvCxnSpPr>
            <p:cNvPr id="20" name="Straight Arrow Connector 19">
              <a:extLst>
                <a:ext uri="{FF2B5EF4-FFF2-40B4-BE49-F238E27FC236}">
                  <a16:creationId xmlns:a16="http://schemas.microsoft.com/office/drawing/2014/main" xmlns="" id="{E122035B-1BB0-4679-A702-6C3170B27399}"/>
                </a:ext>
                <a:ext uri="{C183D7F6-B498-43B3-948B-1728B52AA6E4}">
                  <adec:decorative xmlns:adec="http://schemas.microsoft.com/office/drawing/2017/decorative" xmlns="" val="1"/>
                </a:ext>
              </a:extLst>
            </p:cNvPr>
            <p:cNvCxnSpPr>
              <a:cxnSpLocks/>
              <a:endCxn id="15" idx="1"/>
            </p:cNvCxnSpPr>
            <p:nvPr/>
          </p:nvCxnSpPr>
          <p:spPr>
            <a:xfrm>
              <a:off x="1867694" y="3626210"/>
              <a:ext cx="7554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F275359A-5C9E-4211-B8EE-14B3FAC9EBF1}"/>
                </a:ext>
                <a:ext uri="{C183D7F6-B498-43B3-948B-1728B52AA6E4}">
                  <adec:decorative xmlns:adec="http://schemas.microsoft.com/office/drawing/2017/decorative" xmlns="" val="1"/>
                </a:ext>
              </a:extLst>
            </p:cNvPr>
            <p:cNvSpPr/>
            <p:nvPr/>
          </p:nvSpPr>
          <p:spPr>
            <a:xfrm>
              <a:off x="3853517" y="2180495"/>
              <a:ext cx="3108960" cy="411480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A</a:t>
              </a:r>
            </a:p>
          </p:txBody>
        </p:sp>
        <p:sp>
          <p:nvSpPr>
            <p:cNvPr id="32" name="Rectangle 31">
              <a:extLst>
                <a:ext uri="{FF2B5EF4-FFF2-40B4-BE49-F238E27FC236}">
                  <a16:creationId xmlns:a16="http://schemas.microsoft.com/office/drawing/2014/main" xmlns="" id="{B8A6E917-A05B-4067-9D2E-96684B2D95F0}"/>
                </a:ext>
                <a:ext uri="{C183D7F6-B498-43B3-948B-1728B52AA6E4}">
                  <adec:decorative xmlns:adec="http://schemas.microsoft.com/office/drawing/2017/decorative" xmlns="" val="1"/>
                </a:ext>
              </a:extLst>
            </p:cNvPr>
            <p:cNvSpPr/>
            <p:nvPr/>
          </p:nvSpPr>
          <p:spPr>
            <a:xfrm>
              <a:off x="7850751" y="3553947"/>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a:solidFill>
                    <a:srgbClr val="DF3312"/>
                  </a:solidFill>
                </a:rPr>
                <a:t>Security group</a:t>
              </a:r>
            </a:p>
          </p:txBody>
        </p:sp>
        <p:sp>
          <p:nvSpPr>
            <p:cNvPr id="37" name="TextBox 36">
              <a:extLst>
                <a:ext uri="{FF2B5EF4-FFF2-40B4-BE49-F238E27FC236}">
                  <a16:creationId xmlns:a16="http://schemas.microsoft.com/office/drawing/2014/main" xmlns="" id="{55CD1062-FDEF-47C0-BCCD-B6180FA8755E}"/>
                </a:ext>
                <a:ext uri="{C183D7F6-B498-43B3-948B-1728B52AA6E4}">
                  <adec:decorative xmlns:adec="http://schemas.microsoft.com/office/drawing/2017/decorative" xmlns="" val="1"/>
                </a:ext>
              </a:extLst>
            </p:cNvPr>
            <p:cNvSpPr txBox="1"/>
            <p:nvPr/>
          </p:nvSpPr>
          <p:spPr>
            <a:xfrm>
              <a:off x="5378661" y="3796800"/>
              <a:ext cx="941283"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NAT</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39" name="TextBox 38">
              <a:extLst>
                <a:ext uri="{FF2B5EF4-FFF2-40B4-BE49-F238E27FC236}">
                  <a16:creationId xmlns:a16="http://schemas.microsoft.com/office/drawing/2014/main" xmlns="" id="{306DC4AA-DDC2-4C15-ACDB-C060CDC5BC7C}"/>
                </a:ext>
                <a:ext uri="{C183D7F6-B498-43B3-948B-1728B52AA6E4}">
                  <adec:decorative xmlns:adec="http://schemas.microsoft.com/office/drawing/2017/decorative" xmlns="" val="1"/>
                </a:ext>
              </a:extLst>
            </p:cNvPr>
            <p:cNvSpPr txBox="1"/>
            <p:nvPr/>
          </p:nvSpPr>
          <p:spPr>
            <a:xfrm>
              <a:off x="8755347" y="3796800"/>
              <a:ext cx="750526"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Web</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33" name="Rectangle 32">
              <a:extLst>
                <a:ext uri="{FF2B5EF4-FFF2-40B4-BE49-F238E27FC236}">
                  <a16:creationId xmlns:a16="http://schemas.microsoft.com/office/drawing/2014/main" xmlns="" id="{6D75696D-A9F2-4605-BF89-6831F0E2D2CE}"/>
                </a:ext>
                <a:ext uri="{C183D7F6-B498-43B3-948B-1728B52AA6E4}">
                  <adec:decorative xmlns:adec="http://schemas.microsoft.com/office/drawing/2017/decorative" xmlns="" val="1"/>
                </a:ext>
              </a:extLst>
            </p:cNvPr>
            <p:cNvSpPr/>
            <p:nvPr/>
          </p:nvSpPr>
          <p:spPr>
            <a:xfrm>
              <a:off x="2843417" y="2569749"/>
              <a:ext cx="7905127"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 10.0.0.0/16</a:t>
              </a:r>
            </a:p>
          </p:txBody>
        </p:sp>
        <p:sp>
          <p:nvSpPr>
            <p:cNvPr id="34" name="Rectangle 33">
              <a:extLst>
                <a:ext uri="{FF2B5EF4-FFF2-40B4-BE49-F238E27FC236}">
                  <a16:creationId xmlns:a16="http://schemas.microsoft.com/office/drawing/2014/main" xmlns="" id="{3FFC94AF-5826-402C-9CF5-26C4148FD128}"/>
                </a:ext>
                <a:ext uri="{C183D7F6-B498-43B3-948B-1728B52AA6E4}">
                  <adec:decorative xmlns:adec="http://schemas.microsoft.com/office/drawing/2017/decorative" xmlns="" val="1"/>
                </a:ext>
              </a:extLst>
            </p:cNvPr>
            <p:cNvSpPr/>
            <p:nvPr/>
          </p:nvSpPr>
          <p:spPr>
            <a:xfrm>
              <a:off x="4064041" y="4619141"/>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1:</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007CBC"/>
                  </a:solidFill>
                  <a:latin typeface="Arial" panose="020B0604020202020204"/>
                </a:rPr>
                <a:t>   10.0.1.0/24</a:t>
              </a:r>
              <a:endParaRPr kumimoji="0" lang="en-US" sz="16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36" name="Graphic 35">
              <a:extLst>
                <a:ext uri="{FF2B5EF4-FFF2-40B4-BE49-F238E27FC236}">
                  <a16:creationId xmlns:a16="http://schemas.microsoft.com/office/drawing/2014/main" xmlns="" id="{26FDB255-46C4-4C82-B577-7FA72F3ABCE7}"/>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064041" y="2977788"/>
              <a:ext cx="548640" cy="548640"/>
            </a:xfrm>
            <a:prstGeom prst="rect">
              <a:avLst/>
            </a:prstGeom>
          </p:spPr>
        </p:pic>
        <p:pic>
          <p:nvPicPr>
            <p:cNvPr id="38" name="Graphic 37">
              <a:extLst>
                <a:ext uri="{FF2B5EF4-FFF2-40B4-BE49-F238E27FC236}">
                  <a16:creationId xmlns:a16="http://schemas.microsoft.com/office/drawing/2014/main" xmlns="" id="{87CE26AC-E759-4498-886A-2A49980FCEF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064041" y="4616782"/>
              <a:ext cx="457200" cy="457200"/>
            </a:xfrm>
            <a:prstGeom prst="rect">
              <a:avLst/>
            </a:prstGeom>
          </p:spPr>
        </p:pic>
        <p:pic>
          <p:nvPicPr>
            <p:cNvPr id="40" name="Graphic 39">
              <a:extLst>
                <a:ext uri="{FF2B5EF4-FFF2-40B4-BE49-F238E27FC236}">
                  <a16:creationId xmlns:a16="http://schemas.microsoft.com/office/drawing/2014/main" xmlns="" id="{135C887C-F6B9-40D5-965B-7254E3C454AD}"/>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843417" y="2569749"/>
              <a:ext cx="457200" cy="457200"/>
            </a:xfrm>
            <a:prstGeom prst="rect">
              <a:avLst/>
            </a:prstGeom>
          </p:spPr>
        </p:pic>
        <p:sp>
          <p:nvSpPr>
            <p:cNvPr id="41" name="Rectangle 40">
              <a:extLst>
                <a:ext uri="{FF2B5EF4-FFF2-40B4-BE49-F238E27FC236}">
                  <a16:creationId xmlns:a16="http://schemas.microsoft.com/office/drawing/2014/main" xmlns="" id="{876C340F-91CF-49FA-9364-100C98631E62}"/>
                </a:ext>
                <a:ext uri="{C183D7F6-B498-43B3-948B-1728B52AA6E4}">
                  <adec:decorative xmlns:adec="http://schemas.microsoft.com/office/drawing/2017/decorative" xmlns="" val="1"/>
                </a:ext>
              </a:extLst>
            </p:cNvPr>
            <p:cNvSpPr/>
            <p:nvPr/>
          </p:nvSpPr>
          <p:spPr>
            <a:xfrm>
              <a:off x="7387645" y="4596446"/>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2:</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007CBC"/>
                  </a:solidFill>
                  <a:latin typeface="Arial" panose="020B0604020202020204"/>
                </a:rPr>
                <a:t>   10.0.3.0/24</a:t>
              </a:r>
              <a:endParaRPr kumimoji="0" lang="en-US" sz="16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43" name="Graphic 42">
              <a:extLst>
                <a:ext uri="{FF2B5EF4-FFF2-40B4-BE49-F238E27FC236}">
                  <a16:creationId xmlns:a16="http://schemas.microsoft.com/office/drawing/2014/main" xmlns="" id="{0F08A054-959E-45CD-8258-4D082C5E694E}"/>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87645" y="2955093"/>
              <a:ext cx="548640" cy="548640"/>
            </a:xfrm>
            <a:prstGeom prst="rect">
              <a:avLst/>
            </a:prstGeom>
          </p:spPr>
        </p:pic>
        <p:pic>
          <p:nvPicPr>
            <p:cNvPr id="44" name="Graphic 43">
              <a:extLst>
                <a:ext uri="{FF2B5EF4-FFF2-40B4-BE49-F238E27FC236}">
                  <a16:creationId xmlns:a16="http://schemas.microsoft.com/office/drawing/2014/main" xmlns="" id="{4590E3A7-7835-4A4B-83C1-A60603A6F42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87645" y="4594087"/>
              <a:ext cx="457200" cy="457200"/>
            </a:xfrm>
            <a:prstGeom prst="rect">
              <a:avLst/>
            </a:prstGeom>
          </p:spPr>
        </p:pic>
        <p:sp>
          <p:nvSpPr>
            <p:cNvPr id="45" name="Rectangle 44">
              <a:extLst>
                <a:ext uri="{FF2B5EF4-FFF2-40B4-BE49-F238E27FC236}">
                  <a16:creationId xmlns:a16="http://schemas.microsoft.com/office/drawing/2014/main" xmlns="" id="{091E4E2C-D8BE-4D68-B3A4-021E5E09AE37}"/>
                </a:ext>
                <a:ext uri="{C183D7F6-B498-43B3-948B-1728B52AA6E4}">
                  <adec:decorative xmlns:adec="http://schemas.microsoft.com/office/drawing/2017/decorative" xmlns="" val="1"/>
                </a:ext>
              </a:extLst>
            </p:cNvPr>
            <p:cNvSpPr/>
            <p:nvPr/>
          </p:nvSpPr>
          <p:spPr>
            <a:xfrm>
              <a:off x="2290448" y="2064137"/>
              <a:ext cx="8711362" cy="42976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46" name="Graphic 45">
              <a:extLst>
                <a:ext uri="{FF2B5EF4-FFF2-40B4-BE49-F238E27FC236}">
                  <a16:creationId xmlns:a16="http://schemas.microsoft.com/office/drawing/2014/main" xmlns="" id="{0403E8C5-78B5-458E-895C-290764519947}"/>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290448" y="2064138"/>
              <a:ext cx="457200" cy="457200"/>
            </a:xfrm>
            <a:prstGeom prst="rect">
              <a:avLst/>
            </a:prstGeom>
          </p:spPr>
        </p:pic>
        <p:pic>
          <p:nvPicPr>
            <p:cNvPr id="48" name="Graphic 47">
              <a:extLst>
                <a:ext uri="{FF2B5EF4-FFF2-40B4-BE49-F238E27FC236}">
                  <a16:creationId xmlns:a16="http://schemas.microsoft.com/office/drawing/2014/main" xmlns="" id="{56420602-C2C8-4B4B-9778-ED8C5A16EDF9}"/>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118671" y="3854237"/>
              <a:ext cx="469900" cy="469900"/>
            </a:xfrm>
            <a:prstGeom prst="rect">
              <a:avLst/>
            </a:prstGeom>
          </p:spPr>
        </p:pic>
        <p:pic>
          <p:nvPicPr>
            <p:cNvPr id="51" name="Graphic 50">
              <a:extLst>
                <a:ext uri="{FF2B5EF4-FFF2-40B4-BE49-F238E27FC236}">
                  <a16:creationId xmlns:a16="http://schemas.microsoft.com/office/drawing/2014/main" xmlns="" id="{94C1B304-56FF-4C6F-9753-249A305F8BB4}"/>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808143" y="3851681"/>
              <a:ext cx="469900" cy="469900"/>
            </a:xfrm>
            <a:prstGeom prst="rect">
              <a:avLst/>
            </a:prstGeom>
          </p:spPr>
        </p:pic>
      </p:grpSp>
    </p:spTree>
    <p:custDataLst>
      <p:tags r:id="rId1"/>
    </p:custDataLst>
    <p:extLst>
      <p:ext uri="{BB962C8B-B14F-4D97-AF65-F5344CB8AC3E}">
        <p14:creationId xmlns:p14="http://schemas.microsoft.com/office/powerpoint/2010/main" val="32609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7A53B35E-A908-43CB-88B1-6892738A40EF}"/>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2" name="Title 1"/>
          <p:cNvSpPr>
            <a:spLocks noGrp="1"/>
          </p:cNvSpPr>
          <p:nvPr>
            <p:ph type="title"/>
          </p:nvPr>
        </p:nvSpPr>
        <p:spPr/>
        <p:txBody>
          <a:bodyPr/>
          <a:lstStyle/>
          <a:p>
            <a:r>
              <a:rPr lang="en-US"/>
              <a:t>Lab 5: Tasks</a:t>
            </a:r>
          </a:p>
        </p:txBody>
      </p:sp>
      <p:sp>
        <p:nvSpPr>
          <p:cNvPr id="3" name="Content Placeholder 2"/>
          <p:cNvSpPr>
            <a:spLocks noGrp="1"/>
          </p:cNvSpPr>
          <p:nvPr>
            <p:ph sz="quarter" idx="21"/>
          </p:nvPr>
        </p:nvSpPr>
        <p:spPr>
          <a:xfrm>
            <a:off x="2889504" y="2093976"/>
            <a:ext cx="7653527" cy="3273552"/>
          </a:xfrm>
        </p:spPr>
        <p:txBody>
          <a:bodyPr>
            <a:normAutofit/>
          </a:bodyPr>
          <a:lstStyle/>
          <a:p>
            <a:pPr marL="0" indent="0">
              <a:spcBef>
                <a:spcPts val="3600"/>
              </a:spcBef>
              <a:spcAft>
                <a:spcPts val="600"/>
              </a:spcAft>
              <a:buNone/>
            </a:pPr>
            <a:r>
              <a:rPr lang="en-US"/>
              <a:t>Create a </a:t>
            </a:r>
            <a:r>
              <a:rPr lang="en-US" b="1">
                <a:latin typeface="Amazon Ember" panose="020B0603020204020204" pitchFamily="34" charset="0"/>
                <a:ea typeface="Amazon Ember" panose="020B0603020204020204" pitchFamily="34" charset="0"/>
                <a:cs typeface="Amazon Ember" panose="020B0603020204020204" pitchFamily="34" charset="0"/>
              </a:rPr>
              <a:t>VPC</a:t>
            </a:r>
            <a:r>
              <a:rPr lang="en-US"/>
              <a:t> </a:t>
            </a:r>
            <a:r>
              <a:rPr lang="en-US" b="1">
                <a:latin typeface="Amazon Ember" panose="020B0603020204020204" pitchFamily="34" charset="0"/>
                <a:ea typeface="Amazon Ember" panose="020B0603020204020204" pitchFamily="34" charset="0"/>
                <a:cs typeface="Amazon Ember" panose="020B0603020204020204" pitchFamily="34" charset="0"/>
              </a:rPr>
              <a:t>security group.</a:t>
            </a:r>
          </a:p>
          <a:p>
            <a:pPr marL="0" indent="0">
              <a:spcBef>
                <a:spcPts val="3600"/>
              </a:spcBef>
              <a:spcAft>
                <a:spcPts val="600"/>
              </a:spcAft>
              <a:buNone/>
            </a:pPr>
            <a:r>
              <a:rPr lang="en-US"/>
              <a:t>Create a </a:t>
            </a:r>
            <a:r>
              <a:rPr lang="en-US" b="1">
                <a:latin typeface="Amazon Ember" panose="020B0603020204020204" pitchFamily="34" charset="0"/>
                <a:ea typeface="Amazon Ember" panose="020B0603020204020204" pitchFamily="34" charset="0"/>
                <a:cs typeface="Amazon Ember" panose="020B0603020204020204" pitchFamily="34" charset="0"/>
              </a:rPr>
              <a:t>DB subnet group.</a:t>
            </a:r>
          </a:p>
          <a:p>
            <a:pPr marL="0" indent="0">
              <a:spcBef>
                <a:spcPts val="3600"/>
              </a:spcBef>
              <a:spcAft>
                <a:spcPts val="600"/>
              </a:spcAft>
              <a:buNone/>
            </a:pPr>
            <a:r>
              <a:rPr lang="en-US"/>
              <a:t>Create an </a:t>
            </a:r>
            <a:r>
              <a:rPr lang="en-US" b="1">
                <a:latin typeface="Amazon Ember" panose="020B0603020204020204" pitchFamily="34" charset="0"/>
                <a:ea typeface="Amazon Ember" panose="020B0603020204020204" pitchFamily="34" charset="0"/>
                <a:cs typeface="Amazon Ember" panose="020B0603020204020204" pitchFamily="34" charset="0"/>
              </a:rPr>
              <a:t>Amazon RDS DB </a:t>
            </a:r>
            <a:r>
              <a:rPr lang="en-US"/>
              <a:t>instance and interact with your database. </a:t>
            </a:r>
            <a:endParaRPr lang="en-US" b="1">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xmlns="" id="{EAB1EA33-9D6B-458D-9A7F-6A42B80C9627}"/>
              </a:ext>
              <a:ext uri="{C183D7F6-B498-43B3-948B-1728B52AA6E4}">
                <adec:decorative xmlns:adec="http://schemas.microsoft.com/office/drawing/2017/decorative" xmlns="" val="1"/>
              </a:ext>
            </a:extLst>
          </p:cNvPr>
          <p:cNvGrpSpPr/>
          <p:nvPr/>
        </p:nvGrpSpPr>
        <p:grpSpPr>
          <a:xfrm>
            <a:off x="648328" y="1826534"/>
            <a:ext cx="2181896" cy="3425079"/>
            <a:chOff x="648328" y="1826534"/>
            <a:chExt cx="2181896" cy="3425079"/>
          </a:xfrm>
        </p:grpSpPr>
        <p:sp>
          <p:nvSpPr>
            <p:cNvPr id="31" name="TextBox 30">
              <a:extLst>
                <a:ext uri="{FF2B5EF4-FFF2-40B4-BE49-F238E27FC236}">
                  <a16:creationId xmlns:a16="http://schemas.microsoft.com/office/drawing/2014/main" xmlns="" id="{A245FF36-209A-C74A-844E-124C423C0626}"/>
                </a:ext>
                <a:ext uri="{C183D7F6-B498-43B3-948B-1728B52AA6E4}">
                  <adec:decorative xmlns:adec="http://schemas.microsoft.com/office/drawing/2017/decorative" xmlns="" val="1"/>
                </a:ext>
              </a:extLst>
            </p:cNvPr>
            <p:cNvSpPr txBox="1"/>
            <p:nvPr/>
          </p:nvSpPr>
          <p:spPr>
            <a:xfrm>
              <a:off x="1524518" y="4774722"/>
              <a:ext cx="1305706" cy="476891"/>
            </a:xfrm>
            <a:prstGeom prst="rect">
              <a:avLst/>
            </a:prstGeom>
            <a:noFill/>
          </p:spPr>
          <p:txBody>
            <a:bodyPr wrap="square" lIns="0" tIns="0" rIns="0" bIns="0" rtlCol="0" anchor="t">
              <a:noAutofit/>
            </a:bodyPr>
            <a:lstStyle/>
            <a:p>
              <a:pPr algn="ctr"/>
              <a:r>
                <a:rPr lang="en-US" sz="1600"/>
                <a:t>Amazon RDS</a:t>
              </a:r>
            </a:p>
          </p:txBody>
        </p:sp>
        <p:pic>
          <p:nvPicPr>
            <p:cNvPr id="14" name="Graphic 13">
              <a:extLst>
                <a:ext uri="{FF2B5EF4-FFF2-40B4-BE49-F238E27FC236}">
                  <a16:creationId xmlns:a16="http://schemas.microsoft.com/office/drawing/2014/main" xmlns="" id="{875E1EE2-AC0F-44DE-B399-FA8E3D674C5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21771" y="4023602"/>
              <a:ext cx="711200" cy="711200"/>
            </a:xfrm>
            <a:prstGeom prst="rect">
              <a:avLst/>
            </a:prstGeom>
          </p:spPr>
        </p:pic>
        <p:sp>
          <p:nvSpPr>
            <p:cNvPr id="16" name="Rectangle 15">
              <a:extLst>
                <a:ext uri="{FF2B5EF4-FFF2-40B4-BE49-F238E27FC236}">
                  <a16:creationId xmlns:a16="http://schemas.microsoft.com/office/drawing/2014/main" xmlns="" id="{96AD322C-D9EC-4403-827F-00E695481B94}"/>
                </a:ext>
                <a:ext uri="{C183D7F6-B498-43B3-948B-1728B52AA6E4}">
                  <adec:decorative xmlns:adec="http://schemas.microsoft.com/office/drawing/2017/decorative" xmlns="" val="1"/>
                </a:ext>
              </a:extLst>
            </p:cNvPr>
            <p:cNvSpPr/>
            <p:nvPr/>
          </p:nvSpPr>
          <p:spPr>
            <a:xfrm>
              <a:off x="648328" y="1826534"/>
              <a:ext cx="1920240" cy="9144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latin typeface="Arial" panose="020B0604020202020204"/>
                  <a:ea typeface="+mn-ea"/>
                  <a:cs typeface="+mn-cs"/>
                </a:rPr>
                <a:t>Security group</a:t>
              </a:r>
            </a:p>
          </p:txBody>
        </p:sp>
        <p:sp>
          <p:nvSpPr>
            <p:cNvPr id="17" name="Rectangle 16">
              <a:extLst>
                <a:ext uri="{FF2B5EF4-FFF2-40B4-BE49-F238E27FC236}">
                  <a16:creationId xmlns:a16="http://schemas.microsoft.com/office/drawing/2014/main" xmlns="" id="{43F5C777-E282-423A-B7BF-F9B585422E6C}"/>
                </a:ext>
                <a:ext uri="{C183D7F6-B498-43B3-948B-1728B52AA6E4}">
                  <adec:decorative xmlns:adec="http://schemas.microsoft.com/office/drawing/2017/decorative" xmlns="" val="1"/>
                </a:ext>
              </a:extLst>
            </p:cNvPr>
            <p:cNvSpPr/>
            <p:nvPr/>
          </p:nvSpPr>
          <p:spPr>
            <a:xfrm>
              <a:off x="648328" y="2926878"/>
              <a:ext cx="1920240" cy="9144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a:t>
              </a:r>
            </a:p>
          </p:txBody>
        </p:sp>
        <p:pic>
          <p:nvPicPr>
            <p:cNvPr id="21" name="Graphic 20">
              <a:extLst>
                <a:ext uri="{FF2B5EF4-FFF2-40B4-BE49-F238E27FC236}">
                  <a16:creationId xmlns:a16="http://schemas.microsoft.com/office/drawing/2014/main" xmlns="" id="{1F7E3577-801C-49BC-986E-6CE2F11CF6E0}"/>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48328" y="2926878"/>
              <a:ext cx="457200" cy="457200"/>
            </a:xfrm>
            <a:prstGeom prst="rect">
              <a:avLst/>
            </a:prstGeom>
          </p:spPr>
        </p:pic>
      </p:grpSp>
    </p:spTree>
    <p:custDataLst>
      <p:tags r:id="rId1"/>
    </p:custDataLst>
    <p:extLst>
      <p:ext uri="{BB962C8B-B14F-4D97-AF65-F5344CB8AC3E}">
        <p14:creationId xmlns:p14="http://schemas.microsoft.com/office/powerpoint/2010/main" val="3893952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6FEF1DC-6605-4FB2-A901-DE9077E991D2}"/>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27</a:t>
            </a:fld>
            <a:endParaRPr lang="en-US"/>
          </a:p>
        </p:txBody>
      </p:sp>
      <p:sp>
        <p:nvSpPr>
          <p:cNvPr id="2" name="Title 1"/>
          <p:cNvSpPr>
            <a:spLocks noGrp="1"/>
          </p:cNvSpPr>
          <p:nvPr>
            <p:ph type="title"/>
          </p:nvPr>
        </p:nvSpPr>
        <p:spPr/>
        <p:txBody>
          <a:bodyPr/>
          <a:lstStyle/>
          <a:p>
            <a:r>
              <a:rPr lang="en-US"/>
              <a:t>Lab 5: Final product</a:t>
            </a:r>
          </a:p>
        </p:txBody>
      </p:sp>
      <p:grpSp>
        <p:nvGrpSpPr>
          <p:cNvPr id="86" name="Group 85" descr="Final lab architecture.">
            <a:extLst>
              <a:ext uri="{FF2B5EF4-FFF2-40B4-BE49-F238E27FC236}">
                <a16:creationId xmlns:a16="http://schemas.microsoft.com/office/drawing/2014/main" xmlns="" id="{70A958E5-07F7-44EA-956D-D0DD3F1CCAFE}"/>
              </a:ext>
            </a:extLst>
          </p:cNvPr>
          <p:cNvGrpSpPr/>
          <p:nvPr/>
        </p:nvGrpSpPr>
        <p:grpSpPr>
          <a:xfrm>
            <a:off x="1167389" y="1713942"/>
            <a:ext cx="9834421" cy="4297680"/>
            <a:chOff x="1167389" y="1713942"/>
            <a:chExt cx="9834421" cy="4297680"/>
          </a:xfrm>
        </p:grpSpPr>
        <p:sp>
          <p:nvSpPr>
            <p:cNvPr id="43" name="Rectangle 42">
              <a:extLst>
                <a:ext uri="{FF2B5EF4-FFF2-40B4-BE49-F238E27FC236}">
                  <a16:creationId xmlns:a16="http://schemas.microsoft.com/office/drawing/2014/main" xmlns="" id="{34C8BF43-0CAE-44D3-AC46-7CAB38148F66}"/>
                </a:ext>
                <a:ext uri="{C183D7F6-B498-43B3-948B-1728B52AA6E4}">
                  <adec:decorative xmlns:adec="http://schemas.microsoft.com/office/drawing/2017/decorative" xmlns="" val="1"/>
                </a:ext>
              </a:extLst>
            </p:cNvPr>
            <p:cNvSpPr/>
            <p:nvPr/>
          </p:nvSpPr>
          <p:spPr>
            <a:xfrm>
              <a:off x="4064041" y="2629952"/>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Public subnet 1:</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10.0.1.0/24</a:t>
              </a:r>
              <a:endParaRPr kumimoji="0" lang="en-US" b="0" i="0" u="none" strike="noStrike" kern="0" cap="none" spc="0" normalizeH="0" baseline="0" noProof="0">
                <a:ln>
                  <a:noFill/>
                </a:ln>
                <a:solidFill>
                  <a:srgbClr val="1D8900"/>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xmlns="" id="{76E88E06-DCE0-4C6A-A1B3-E1C9076B4E41}"/>
                </a:ext>
                <a:ext uri="{C183D7F6-B498-43B3-948B-1728B52AA6E4}">
                  <adec:decorative xmlns:adec="http://schemas.microsoft.com/office/drawing/2017/decorative" xmlns="" val="1"/>
                </a:ext>
              </a:extLst>
            </p:cNvPr>
            <p:cNvSpPr/>
            <p:nvPr/>
          </p:nvSpPr>
          <p:spPr>
            <a:xfrm>
              <a:off x="7387645" y="2607257"/>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Public subnet 2:</a:t>
              </a:r>
              <a:b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10.0.2.0/24</a:t>
              </a:r>
              <a:endParaRPr kumimoji="0" lang="en-US" b="0" i="0" u="none" strike="noStrike" kern="0" cap="none" spc="0" normalizeH="0" baseline="0" noProof="0">
                <a:ln>
                  <a:noFill/>
                </a:ln>
                <a:solidFill>
                  <a:srgbClr val="1D8900"/>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xmlns="" id="{8720ECF4-648D-4A77-85C8-60C49E12F012}"/>
                </a:ext>
                <a:ext uri="{C183D7F6-B498-43B3-948B-1728B52AA6E4}">
                  <adec:decorative xmlns:adec="http://schemas.microsoft.com/office/drawing/2017/decorative" xmlns="" val="1"/>
                </a:ext>
              </a:extLst>
            </p:cNvPr>
            <p:cNvSpPr/>
            <p:nvPr/>
          </p:nvSpPr>
          <p:spPr>
            <a:xfrm>
              <a:off x="7223914" y="1830299"/>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3"/>
                  </a:solidFill>
                </a:rPr>
                <a:t>Availability Zone B</a:t>
              </a:r>
            </a:p>
          </p:txBody>
        </p:sp>
        <p:sp>
          <p:nvSpPr>
            <p:cNvPr id="46" name="TextBox 45">
              <a:extLst>
                <a:ext uri="{FF2B5EF4-FFF2-40B4-BE49-F238E27FC236}">
                  <a16:creationId xmlns:a16="http://schemas.microsoft.com/office/drawing/2014/main" xmlns="" id="{90A18F2F-9410-4855-BA70-D0E730D6FB24}"/>
                </a:ext>
                <a:ext uri="{C183D7F6-B498-43B3-948B-1728B52AA6E4}">
                  <adec:decorative xmlns:adec="http://schemas.microsoft.com/office/drawing/2017/decorative" xmlns="" val="1"/>
                </a:ext>
              </a:extLst>
            </p:cNvPr>
            <p:cNvSpPr txBox="1"/>
            <p:nvPr/>
          </p:nvSpPr>
          <p:spPr>
            <a:xfrm>
              <a:off x="2228255" y="3506647"/>
              <a:ext cx="1259655" cy="523220"/>
            </a:xfrm>
            <a:prstGeom prst="rect">
              <a:avLst/>
            </a:prstGeom>
            <a:noFill/>
          </p:spPr>
          <p:txBody>
            <a:bodyPr wrap="square" rtlCol="0">
              <a:spAutoFit/>
            </a:bodyPr>
            <a:lstStyle/>
            <a:p>
              <a:pPr algn="ctr"/>
              <a:r>
                <a:rPr lang="en-US" sz="1400"/>
                <a:t>Internet gateway</a:t>
              </a:r>
            </a:p>
          </p:txBody>
        </p:sp>
        <p:pic>
          <p:nvPicPr>
            <p:cNvPr id="47" name="Graphic 46">
              <a:extLst>
                <a:ext uri="{FF2B5EF4-FFF2-40B4-BE49-F238E27FC236}">
                  <a16:creationId xmlns:a16="http://schemas.microsoft.com/office/drawing/2014/main" xmlns="" id="{0A4F1C1B-BBAD-48F2-B177-6B46B285223E}"/>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23132" y="3041065"/>
              <a:ext cx="469900" cy="469900"/>
            </a:xfrm>
            <a:prstGeom prst="rect">
              <a:avLst/>
            </a:prstGeom>
          </p:spPr>
        </p:pic>
        <p:pic>
          <p:nvPicPr>
            <p:cNvPr id="48" name="Graphic 47">
              <a:extLst>
                <a:ext uri="{FF2B5EF4-FFF2-40B4-BE49-F238E27FC236}">
                  <a16:creationId xmlns:a16="http://schemas.microsoft.com/office/drawing/2014/main" xmlns="" id="{E4C3B5DA-5A8D-4132-A40A-B3FDC12C00EE}"/>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471264" y="2904389"/>
              <a:ext cx="469900" cy="469900"/>
            </a:xfrm>
            <a:prstGeom prst="rect">
              <a:avLst/>
            </a:prstGeom>
          </p:spPr>
        </p:pic>
        <p:sp>
          <p:nvSpPr>
            <p:cNvPr id="49" name="TextBox 48">
              <a:extLst>
                <a:ext uri="{FF2B5EF4-FFF2-40B4-BE49-F238E27FC236}">
                  <a16:creationId xmlns:a16="http://schemas.microsoft.com/office/drawing/2014/main" xmlns="" id="{7A0191CE-3C2D-418B-91EF-49E0ED839108}"/>
                </a:ext>
                <a:ext uri="{C183D7F6-B498-43B3-948B-1728B52AA6E4}">
                  <adec:decorative xmlns:adec="http://schemas.microsoft.com/office/drawing/2017/decorative" xmlns="" val="1"/>
                </a:ext>
              </a:extLst>
            </p:cNvPr>
            <p:cNvSpPr txBox="1"/>
            <p:nvPr/>
          </p:nvSpPr>
          <p:spPr>
            <a:xfrm>
              <a:off x="1167389" y="3291796"/>
              <a:ext cx="1072750" cy="338554"/>
            </a:xfrm>
            <a:prstGeom prst="rect">
              <a:avLst/>
            </a:prstGeom>
            <a:noFill/>
          </p:spPr>
          <p:txBody>
            <a:bodyPr wrap="square" rtlCol="0">
              <a:spAutoFit/>
            </a:bodyPr>
            <a:lstStyle/>
            <a:p>
              <a:pPr algn="ctr"/>
              <a:r>
                <a:rPr lang="en-US" sz="1600">
                  <a:solidFill>
                    <a:srgbClr val="232F3E"/>
                  </a:solidFill>
                </a:rPr>
                <a:t>Internet</a:t>
              </a:r>
            </a:p>
          </p:txBody>
        </p:sp>
        <p:cxnSp>
          <p:nvCxnSpPr>
            <p:cNvPr id="50" name="Straight Arrow Connector 49">
              <a:extLst>
                <a:ext uri="{FF2B5EF4-FFF2-40B4-BE49-F238E27FC236}">
                  <a16:creationId xmlns:a16="http://schemas.microsoft.com/office/drawing/2014/main" xmlns="" id="{3A232D1C-69C3-486D-9C14-9F182449AE27}"/>
                </a:ext>
                <a:ext uri="{C183D7F6-B498-43B3-948B-1728B52AA6E4}">
                  <adec:decorative xmlns:adec="http://schemas.microsoft.com/office/drawing/2017/decorative" xmlns="" val="1"/>
                </a:ext>
              </a:extLst>
            </p:cNvPr>
            <p:cNvCxnSpPr>
              <a:cxnSpLocks/>
              <a:endCxn id="47" idx="1"/>
            </p:cNvCxnSpPr>
            <p:nvPr/>
          </p:nvCxnSpPr>
          <p:spPr>
            <a:xfrm>
              <a:off x="2003357" y="3276015"/>
              <a:ext cx="619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xmlns="" id="{27233C0F-9806-4FAA-90B7-64AAE45C06E1}"/>
                </a:ext>
                <a:ext uri="{C183D7F6-B498-43B3-948B-1728B52AA6E4}">
                  <adec:decorative xmlns:adec="http://schemas.microsoft.com/office/drawing/2017/decorative" xmlns="" val="1"/>
                </a:ext>
              </a:extLst>
            </p:cNvPr>
            <p:cNvSpPr/>
            <p:nvPr/>
          </p:nvSpPr>
          <p:spPr>
            <a:xfrm>
              <a:off x="3853517" y="1830300"/>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3"/>
                  </a:solidFill>
                </a:rPr>
                <a:t>Availability Zone A</a:t>
              </a:r>
            </a:p>
          </p:txBody>
        </p:sp>
        <p:sp>
          <p:nvSpPr>
            <p:cNvPr id="53" name="Rectangle 52">
              <a:extLst>
                <a:ext uri="{FF2B5EF4-FFF2-40B4-BE49-F238E27FC236}">
                  <a16:creationId xmlns:a16="http://schemas.microsoft.com/office/drawing/2014/main" xmlns="" id="{6EE4F45B-CFD1-4472-8035-3FFD604F7282}"/>
                </a:ext>
                <a:ext uri="{C183D7F6-B498-43B3-948B-1728B52AA6E4}">
                  <adec:decorative xmlns:adec="http://schemas.microsoft.com/office/drawing/2017/decorative" xmlns="" val="1"/>
                </a:ext>
              </a:extLst>
            </p:cNvPr>
            <p:cNvSpPr/>
            <p:nvPr/>
          </p:nvSpPr>
          <p:spPr>
            <a:xfrm>
              <a:off x="7850751" y="3203752"/>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a:solidFill>
                    <a:srgbClr val="DF3312"/>
                  </a:solidFill>
                </a:rPr>
                <a:t>Security group</a:t>
              </a:r>
            </a:p>
          </p:txBody>
        </p:sp>
        <p:sp>
          <p:nvSpPr>
            <p:cNvPr id="55" name="TextBox 54">
              <a:extLst>
                <a:ext uri="{FF2B5EF4-FFF2-40B4-BE49-F238E27FC236}">
                  <a16:creationId xmlns:a16="http://schemas.microsoft.com/office/drawing/2014/main" xmlns="" id="{B7051D30-381E-4C2C-ABED-87A4323949A0}"/>
                </a:ext>
                <a:ext uri="{C183D7F6-B498-43B3-948B-1728B52AA6E4}">
                  <adec:decorative xmlns:adec="http://schemas.microsoft.com/office/drawing/2017/decorative" xmlns="" val="1"/>
                </a:ext>
              </a:extLst>
            </p:cNvPr>
            <p:cNvSpPr txBox="1"/>
            <p:nvPr/>
          </p:nvSpPr>
          <p:spPr>
            <a:xfrm>
              <a:off x="8502432" y="3446605"/>
              <a:ext cx="750526"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Web</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56" name="Rectangle 55">
              <a:extLst>
                <a:ext uri="{FF2B5EF4-FFF2-40B4-BE49-F238E27FC236}">
                  <a16:creationId xmlns:a16="http://schemas.microsoft.com/office/drawing/2014/main" xmlns="" id="{04D077E6-8C81-4C1F-BCF9-A167E64CC151}"/>
                </a:ext>
                <a:ext uri="{C183D7F6-B498-43B3-948B-1728B52AA6E4}">
                  <adec:decorative xmlns:adec="http://schemas.microsoft.com/office/drawing/2017/decorative" xmlns="" val="1"/>
                </a:ext>
              </a:extLst>
            </p:cNvPr>
            <p:cNvSpPr/>
            <p:nvPr/>
          </p:nvSpPr>
          <p:spPr>
            <a:xfrm>
              <a:off x="2843417" y="2219554"/>
              <a:ext cx="7905127"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 10.0.0.0/16</a:t>
              </a:r>
            </a:p>
          </p:txBody>
        </p:sp>
        <p:sp>
          <p:nvSpPr>
            <p:cNvPr id="57" name="Rectangle 56">
              <a:extLst>
                <a:ext uri="{FF2B5EF4-FFF2-40B4-BE49-F238E27FC236}">
                  <a16:creationId xmlns:a16="http://schemas.microsoft.com/office/drawing/2014/main" xmlns="" id="{FCCB7EBF-26A3-43B7-8EE5-F7E363D2611C}"/>
                </a:ext>
                <a:ext uri="{C183D7F6-B498-43B3-948B-1728B52AA6E4}">
                  <adec:decorative xmlns:adec="http://schemas.microsoft.com/office/drawing/2017/decorative" xmlns="" val="1"/>
                </a:ext>
              </a:extLst>
            </p:cNvPr>
            <p:cNvSpPr/>
            <p:nvPr/>
          </p:nvSpPr>
          <p:spPr>
            <a:xfrm>
              <a:off x="4064041" y="4268946"/>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1:</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007CBC"/>
                  </a:solidFill>
                  <a:latin typeface="Arial" panose="020B0604020202020204"/>
                </a:rPr>
                <a:t>   10.0.3.0/24</a:t>
              </a:r>
              <a:endParaRPr kumimoji="0" lang="en-US" sz="16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58" name="Graphic 57">
              <a:extLst>
                <a:ext uri="{FF2B5EF4-FFF2-40B4-BE49-F238E27FC236}">
                  <a16:creationId xmlns:a16="http://schemas.microsoft.com/office/drawing/2014/main" xmlns="" id="{06702FAC-6EA8-4BAD-BF6C-A08EF0315E23}"/>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064041" y="2627593"/>
              <a:ext cx="548640" cy="548640"/>
            </a:xfrm>
            <a:prstGeom prst="rect">
              <a:avLst/>
            </a:prstGeom>
          </p:spPr>
        </p:pic>
        <p:pic>
          <p:nvPicPr>
            <p:cNvPr id="59" name="Graphic 58">
              <a:extLst>
                <a:ext uri="{FF2B5EF4-FFF2-40B4-BE49-F238E27FC236}">
                  <a16:creationId xmlns:a16="http://schemas.microsoft.com/office/drawing/2014/main" xmlns="" id="{AE6C689D-71FE-4E57-8F1E-977970A8557C}"/>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064041" y="4266587"/>
              <a:ext cx="457200" cy="457200"/>
            </a:xfrm>
            <a:prstGeom prst="rect">
              <a:avLst/>
            </a:prstGeom>
          </p:spPr>
        </p:pic>
        <p:pic>
          <p:nvPicPr>
            <p:cNvPr id="60" name="Graphic 59">
              <a:extLst>
                <a:ext uri="{FF2B5EF4-FFF2-40B4-BE49-F238E27FC236}">
                  <a16:creationId xmlns:a16="http://schemas.microsoft.com/office/drawing/2014/main" xmlns="" id="{26865AFB-0854-46F5-A6B1-7823E9A7C20A}"/>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843417" y="2219554"/>
              <a:ext cx="457200" cy="457200"/>
            </a:xfrm>
            <a:prstGeom prst="rect">
              <a:avLst/>
            </a:prstGeom>
          </p:spPr>
        </p:pic>
        <p:sp>
          <p:nvSpPr>
            <p:cNvPr id="61" name="Rectangle 60">
              <a:extLst>
                <a:ext uri="{FF2B5EF4-FFF2-40B4-BE49-F238E27FC236}">
                  <a16:creationId xmlns:a16="http://schemas.microsoft.com/office/drawing/2014/main" xmlns="" id="{CADBBA8F-28A2-43E1-931E-AC689C99E597}"/>
                </a:ext>
                <a:ext uri="{C183D7F6-B498-43B3-948B-1728B52AA6E4}">
                  <adec:decorative xmlns:adec="http://schemas.microsoft.com/office/drawing/2017/decorative" xmlns="" val="1"/>
                </a:ext>
              </a:extLst>
            </p:cNvPr>
            <p:cNvSpPr/>
            <p:nvPr/>
          </p:nvSpPr>
          <p:spPr>
            <a:xfrm>
              <a:off x="7387645" y="4246251"/>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2:</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007CBC"/>
                  </a:solidFill>
                  <a:latin typeface="Arial" panose="020B0604020202020204"/>
                </a:rPr>
                <a:t>   10.0.4.0/24</a:t>
              </a:r>
              <a:endParaRPr kumimoji="0" lang="en-US" sz="1600" b="0" i="0" u="none" strike="noStrike" kern="0" cap="none" spc="0" normalizeH="0" baseline="0" noProof="0">
                <a:ln>
                  <a:noFill/>
                </a:ln>
                <a:solidFill>
                  <a:srgbClr val="007CBC"/>
                </a:solidFill>
                <a:effectLst/>
                <a:uLnTx/>
                <a:uFillTx/>
                <a:latin typeface="Arial" panose="020B0604020202020204"/>
                <a:ea typeface="+mn-ea"/>
                <a:cs typeface="+mn-cs"/>
              </a:endParaRPr>
            </a:p>
          </p:txBody>
        </p:sp>
        <p:pic>
          <p:nvPicPr>
            <p:cNvPr id="62" name="Graphic 61">
              <a:extLst>
                <a:ext uri="{FF2B5EF4-FFF2-40B4-BE49-F238E27FC236}">
                  <a16:creationId xmlns:a16="http://schemas.microsoft.com/office/drawing/2014/main" xmlns="" id="{B8BAD349-578B-42AD-9751-CC18F728284B}"/>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87645" y="2604898"/>
              <a:ext cx="548640" cy="548640"/>
            </a:xfrm>
            <a:prstGeom prst="rect">
              <a:avLst/>
            </a:prstGeom>
          </p:spPr>
        </p:pic>
        <p:pic>
          <p:nvPicPr>
            <p:cNvPr id="63" name="Graphic 62">
              <a:extLst>
                <a:ext uri="{FF2B5EF4-FFF2-40B4-BE49-F238E27FC236}">
                  <a16:creationId xmlns:a16="http://schemas.microsoft.com/office/drawing/2014/main" xmlns="" id="{36EB3036-6E3F-4F1A-B724-4CA937C0EC4D}"/>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87645" y="4243892"/>
              <a:ext cx="457200" cy="457200"/>
            </a:xfrm>
            <a:prstGeom prst="rect">
              <a:avLst/>
            </a:prstGeom>
          </p:spPr>
        </p:pic>
        <p:sp>
          <p:nvSpPr>
            <p:cNvPr id="64" name="Rectangle 63">
              <a:extLst>
                <a:ext uri="{FF2B5EF4-FFF2-40B4-BE49-F238E27FC236}">
                  <a16:creationId xmlns:a16="http://schemas.microsoft.com/office/drawing/2014/main" xmlns="" id="{25F3EA0B-0370-4AFF-8D74-F14530297B7B}"/>
                </a:ext>
                <a:ext uri="{C183D7F6-B498-43B3-948B-1728B52AA6E4}">
                  <adec:decorative xmlns:adec="http://schemas.microsoft.com/office/drawing/2017/decorative" xmlns="" val="1"/>
                </a:ext>
              </a:extLst>
            </p:cNvPr>
            <p:cNvSpPr/>
            <p:nvPr/>
          </p:nvSpPr>
          <p:spPr>
            <a:xfrm>
              <a:off x="2290448" y="1713942"/>
              <a:ext cx="8711362" cy="42976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65" name="Graphic 64">
              <a:extLst>
                <a:ext uri="{FF2B5EF4-FFF2-40B4-BE49-F238E27FC236}">
                  <a16:creationId xmlns:a16="http://schemas.microsoft.com/office/drawing/2014/main" xmlns="" id="{EE3DF38E-8B1D-4918-B3AB-E9B43BA228A5}"/>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290448" y="1713943"/>
              <a:ext cx="457200" cy="457200"/>
            </a:xfrm>
            <a:prstGeom prst="rect">
              <a:avLst/>
            </a:prstGeom>
          </p:spPr>
        </p:pic>
        <p:pic>
          <p:nvPicPr>
            <p:cNvPr id="67" name="Graphic 66">
              <a:extLst>
                <a:ext uri="{FF2B5EF4-FFF2-40B4-BE49-F238E27FC236}">
                  <a16:creationId xmlns:a16="http://schemas.microsoft.com/office/drawing/2014/main" xmlns="" id="{93CD79F4-853E-4B5B-AF4D-726FF4D6B4A0}"/>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118671" y="3504042"/>
              <a:ext cx="469900" cy="469900"/>
            </a:xfrm>
            <a:prstGeom prst="rect">
              <a:avLst/>
            </a:prstGeom>
          </p:spPr>
        </p:pic>
        <p:sp>
          <p:nvSpPr>
            <p:cNvPr id="68" name="Rectangle 67">
              <a:extLst>
                <a:ext uri="{FF2B5EF4-FFF2-40B4-BE49-F238E27FC236}">
                  <a16:creationId xmlns:a16="http://schemas.microsoft.com/office/drawing/2014/main" xmlns="" id="{1598E964-1DAC-41EA-80F8-6F466C1C85B9}"/>
                </a:ext>
                <a:ext uri="{C183D7F6-B498-43B3-948B-1728B52AA6E4}">
                  <adec:decorative xmlns:adec="http://schemas.microsoft.com/office/drawing/2017/decorative" xmlns="" val="1"/>
                </a:ext>
              </a:extLst>
            </p:cNvPr>
            <p:cNvSpPr/>
            <p:nvPr/>
          </p:nvSpPr>
          <p:spPr>
            <a:xfrm>
              <a:off x="4580213" y="4844708"/>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a:solidFill>
                    <a:srgbClr val="DF3312"/>
                  </a:solidFill>
                </a:rPr>
                <a:t>Security group</a:t>
              </a:r>
            </a:p>
          </p:txBody>
        </p:sp>
        <p:sp>
          <p:nvSpPr>
            <p:cNvPr id="69" name="Rectangle 68">
              <a:extLst>
                <a:ext uri="{FF2B5EF4-FFF2-40B4-BE49-F238E27FC236}">
                  <a16:creationId xmlns:a16="http://schemas.microsoft.com/office/drawing/2014/main" xmlns="" id="{8CC63880-49AE-48CD-9ED4-93E34B4DA4C5}"/>
                </a:ext>
                <a:ext uri="{C183D7F6-B498-43B3-948B-1728B52AA6E4}">
                  <adec:decorative xmlns:adec="http://schemas.microsoft.com/office/drawing/2017/decorative" xmlns="" val="1"/>
                </a:ext>
              </a:extLst>
            </p:cNvPr>
            <p:cNvSpPr/>
            <p:nvPr/>
          </p:nvSpPr>
          <p:spPr>
            <a:xfrm>
              <a:off x="7854296" y="4844708"/>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a:solidFill>
                    <a:srgbClr val="DF3312"/>
                  </a:solidFill>
                </a:rPr>
                <a:t>Security group</a:t>
              </a:r>
            </a:p>
          </p:txBody>
        </p:sp>
        <p:sp>
          <p:nvSpPr>
            <p:cNvPr id="70" name="TextBox 69">
              <a:extLst>
                <a:ext uri="{FF2B5EF4-FFF2-40B4-BE49-F238E27FC236}">
                  <a16:creationId xmlns:a16="http://schemas.microsoft.com/office/drawing/2014/main" xmlns="" id="{A64F415F-5338-40F7-B63E-3EC770B02902}"/>
                </a:ext>
                <a:ext uri="{C183D7F6-B498-43B3-948B-1728B52AA6E4}">
                  <adec:decorative xmlns:adec="http://schemas.microsoft.com/office/drawing/2017/decorative" xmlns="" val="1"/>
                </a:ext>
              </a:extLst>
            </p:cNvPr>
            <p:cNvSpPr txBox="1"/>
            <p:nvPr/>
          </p:nvSpPr>
          <p:spPr>
            <a:xfrm>
              <a:off x="5242475" y="5087561"/>
              <a:ext cx="872355"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RDS DB</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Primary</a:t>
              </a:r>
            </a:p>
          </p:txBody>
        </p:sp>
        <p:sp>
          <p:nvSpPr>
            <p:cNvPr id="71" name="TextBox 70">
              <a:extLst>
                <a:ext uri="{FF2B5EF4-FFF2-40B4-BE49-F238E27FC236}">
                  <a16:creationId xmlns:a16="http://schemas.microsoft.com/office/drawing/2014/main" xmlns="" id="{F285C4C8-3A9D-4733-A472-E00F2683E7D9}"/>
                </a:ext>
                <a:ext uri="{C183D7F6-B498-43B3-948B-1728B52AA6E4}">
                  <adec:decorative xmlns:adec="http://schemas.microsoft.com/office/drawing/2017/decorative" xmlns="" val="1"/>
                </a:ext>
              </a:extLst>
            </p:cNvPr>
            <p:cNvSpPr txBox="1"/>
            <p:nvPr/>
          </p:nvSpPr>
          <p:spPr>
            <a:xfrm>
              <a:off x="8502432" y="5087561"/>
              <a:ext cx="1122423"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RDS DB</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Secondary</a:t>
              </a:r>
            </a:p>
          </p:txBody>
        </p:sp>
        <p:pic>
          <p:nvPicPr>
            <p:cNvPr id="72" name="Graphic 71">
              <a:extLst>
                <a:ext uri="{FF2B5EF4-FFF2-40B4-BE49-F238E27FC236}">
                  <a16:creationId xmlns:a16="http://schemas.microsoft.com/office/drawing/2014/main" xmlns="" id="{073707F4-55E0-4648-87FF-3FB224E783E1}"/>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767011" y="5168576"/>
              <a:ext cx="457200" cy="457200"/>
            </a:xfrm>
            <a:prstGeom prst="rect">
              <a:avLst/>
            </a:prstGeom>
          </p:spPr>
        </p:pic>
        <p:pic>
          <p:nvPicPr>
            <p:cNvPr id="73" name="Graphic 72">
              <a:extLst>
                <a:ext uri="{FF2B5EF4-FFF2-40B4-BE49-F238E27FC236}">
                  <a16:creationId xmlns:a16="http://schemas.microsoft.com/office/drawing/2014/main" xmlns="" id="{E4AB7455-3CE4-4B10-B12B-55722A41316E}"/>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073435" y="5168576"/>
              <a:ext cx="457200" cy="457200"/>
            </a:xfrm>
            <a:prstGeom prst="rect">
              <a:avLst/>
            </a:prstGeom>
          </p:spPr>
        </p:pic>
        <p:cxnSp>
          <p:nvCxnSpPr>
            <p:cNvPr id="75" name="Straight Arrow Connector 74">
              <a:extLst>
                <a:ext uri="{FF2B5EF4-FFF2-40B4-BE49-F238E27FC236}">
                  <a16:creationId xmlns:a16="http://schemas.microsoft.com/office/drawing/2014/main" xmlns="" id="{70F2DB0C-6886-4FA2-95FE-98F17A5DC4BA}"/>
                </a:ext>
                <a:ext uri="{C183D7F6-B498-43B3-948B-1728B52AA6E4}">
                  <adec:decorative xmlns:adec="http://schemas.microsoft.com/office/drawing/2017/decorative" xmlns="" val="1"/>
                </a:ext>
              </a:extLst>
            </p:cNvPr>
            <p:cNvCxnSpPr>
              <a:cxnSpLocks/>
              <a:stCxn id="72" idx="3"/>
              <a:endCxn id="73" idx="1"/>
            </p:cNvCxnSpPr>
            <p:nvPr/>
          </p:nvCxnSpPr>
          <p:spPr>
            <a:xfrm>
              <a:off x="5224211" y="5397176"/>
              <a:ext cx="2849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xmlns="" id="{6F0E44CD-90CF-4F93-9F71-AAC3DDEFAC2C}"/>
                </a:ext>
                <a:ext uri="{C183D7F6-B498-43B3-948B-1728B52AA6E4}">
                  <adec:decorative xmlns:adec="http://schemas.microsoft.com/office/drawing/2017/decorative" xmlns="" val="1"/>
                </a:ext>
              </a:extLst>
            </p:cNvPr>
            <p:cNvSpPr txBox="1"/>
            <p:nvPr/>
          </p:nvSpPr>
          <p:spPr>
            <a:xfrm>
              <a:off x="5378661" y="3368784"/>
              <a:ext cx="941283"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NAT</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pic>
          <p:nvPicPr>
            <p:cNvPr id="84" name="Graphic 83">
              <a:extLst>
                <a:ext uri="{FF2B5EF4-FFF2-40B4-BE49-F238E27FC236}">
                  <a16:creationId xmlns:a16="http://schemas.microsoft.com/office/drawing/2014/main" xmlns="" id="{453D41E3-C866-422C-B839-A461B54B292D}"/>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4808143" y="3423665"/>
              <a:ext cx="469900" cy="469900"/>
            </a:xfrm>
            <a:prstGeom prst="rect">
              <a:avLst/>
            </a:prstGeom>
          </p:spPr>
        </p:pic>
      </p:grpSp>
      <p:cxnSp>
        <p:nvCxnSpPr>
          <p:cNvPr id="8" name="Elbow Connector 7">
            <a:extLst>
              <a:ext uri="{FF2B5EF4-FFF2-40B4-BE49-F238E27FC236}">
                <a16:creationId xmlns:a16="http://schemas.microsoft.com/office/drawing/2014/main" xmlns="" id="{99875133-F16D-B7C8-01EB-5BC3A2A78A05}"/>
              </a:ext>
              <a:ext uri="{C183D7F6-B498-43B3-948B-1728B52AA6E4}">
                <adec:decorative xmlns:adec="http://schemas.microsoft.com/office/drawing/2017/decorative" xmlns="" val="1"/>
              </a:ext>
            </a:extLst>
          </p:cNvPr>
          <p:cNvCxnSpPr>
            <a:stCxn id="70" idx="1"/>
            <a:endCxn id="67" idx="1"/>
          </p:cNvCxnSpPr>
          <p:nvPr/>
        </p:nvCxnSpPr>
        <p:spPr>
          <a:xfrm rot="10800000" flipH="1">
            <a:off x="5242475" y="3738993"/>
            <a:ext cx="2876196" cy="1640957"/>
          </a:xfrm>
          <a:prstGeom prst="bentConnector3">
            <a:avLst>
              <a:gd name="adj1" fmla="val 39740"/>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11573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20"/>
          </p:nvPr>
        </p:nvSpPr>
        <p:spPr>
          <a:xfrm>
            <a:off x="11464495" y="6434750"/>
            <a:ext cx="484261" cy="265176"/>
          </a:xfrm>
        </p:spPr>
        <p:txBody>
          <a:bodyPr/>
          <a:lstStyle/>
          <a:p>
            <a:fld id="{B6A95138-A96E-2F42-A959-2EFD44FE4AB7}" type="slidenum">
              <a:rPr lang="en-US" smtClean="0"/>
              <a:pPr/>
              <a:t>28</a:t>
            </a:fld>
            <a:endParaRPr lang="en-US"/>
          </a:p>
        </p:txBody>
      </p:sp>
      <p:sp>
        <p:nvSpPr>
          <p:cNvPr id="3" name="Title 2">
            <a:extLst>
              <a:ext uri="{FF2B5EF4-FFF2-40B4-BE49-F238E27FC236}">
                <a16:creationId xmlns:a16="http://schemas.microsoft.com/office/drawing/2014/main" xmlns="" id="{34A9215D-56A1-C14C-8D1D-ECD06964D449}"/>
              </a:ext>
            </a:extLst>
          </p:cNvPr>
          <p:cNvSpPr>
            <a:spLocks noGrp="1"/>
          </p:cNvSpPr>
          <p:nvPr>
            <p:ph type="ctrTitle"/>
          </p:nvPr>
        </p:nvSpPr>
        <p:spPr/>
        <p:txBody>
          <a:bodyPr>
            <a:normAutofit/>
          </a:bodyPr>
          <a:lstStyle/>
          <a:p>
            <a:r>
              <a:rPr lang="en-US"/>
              <a:t>Section 1 key takeaways</a:t>
            </a:r>
          </a:p>
        </p:txBody>
      </p:sp>
      <p:sp>
        <p:nvSpPr>
          <p:cNvPr id="5" name="Content Placeholder 4">
            <a:extLst>
              <a:ext uri="{FF2B5EF4-FFF2-40B4-BE49-F238E27FC236}">
                <a16:creationId xmlns:a16="http://schemas.microsoft.com/office/drawing/2014/main" xmlns="" id="{5DED86B2-95F3-E144-93EC-D7312615DDBA}"/>
              </a:ext>
            </a:extLst>
          </p:cNvPr>
          <p:cNvSpPr>
            <a:spLocks noGrp="1"/>
          </p:cNvSpPr>
          <p:nvPr>
            <p:ph type="body" idx="1"/>
          </p:nvPr>
        </p:nvSpPr>
        <p:spPr/>
        <p:txBody>
          <a:bodyPr/>
          <a:lstStyle/>
          <a:p>
            <a:pPr algn="just"/>
            <a:r>
              <a:rPr lang="en-US" dirty="0"/>
              <a:t>With </a:t>
            </a:r>
            <a:r>
              <a:rPr lang="en-US" dirty="0">
                <a:solidFill>
                  <a:srgbClr val="333399"/>
                </a:solidFill>
              </a:rPr>
              <a:t>Amazon RDS</a:t>
            </a:r>
            <a:r>
              <a:rPr lang="en-US" dirty="0"/>
              <a:t>, you can set up, operate, and scale relational databases in the cloud.</a:t>
            </a:r>
          </a:p>
          <a:p>
            <a:pPr algn="just"/>
            <a:r>
              <a:rPr lang="en-US" dirty="0" smtClean="0"/>
              <a:t>Features </a:t>
            </a:r>
            <a:endParaRPr lang="en-US" dirty="0"/>
          </a:p>
          <a:p>
            <a:pPr lvl="1" algn="just"/>
            <a:r>
              <a:rPr lang="en-US" sz="2000" dirty="0"/>
              <a:t>Managed service</a:t>
            </a:r>
          </a:p>
          <a:p>
            <a:pPr lvl="1" algn="just"/>
            <a:r>
              <a:rPr lang="en-US" sz="2000" dirty="0"/>
              <a:t>Accessible via the console, AWS Command Line Interface (AWS CLI), or application programming interface (API) calls</a:t>
            </a:r>
          </a:p>
          <a:p>
            <a:pPr lvl="1" algn="just"/>
            <a:r>
              <a:rPr lang="en-US" sz="2000" dirty="0"/>
              <a:t>Scalable (compute and storage)</a:t>
            </a:r>
          </a:p>
          <a:p>
            <a:pPr lvl="1" algn="just"/>
            <a:r>
              <a:rPr lang="en-US" sz="2000" dirty="0"/>
              <a:t>Automated redundancy and backup are available</a:t>
            </a:r>
          </a:p>
          <a:p>
            <a:pPr lvl="1" algn="just"/>
            <a:r>
              <a:rPr lang="en-US" sz="2000" dirty="0"/>
              <a:t>Supported database engines:</a:t>
            </a:r>
          </a:p>
          <a:p>
            <a:pPr lvl="2" algn="just"/>
            <a:r>
              <a:rPr lang="en-US" sz="1600" dirty="0"/>
              <a:t>Amazon Aurora, PostgreSQL, MySQL, </a:t>
            </a:r>
            <a:r>
              <a:rPr lang="en-US" sz="1600" dirty="0" err="1"/>
              <a:t>MariaDB</a:t>
            </a:r>
            <a:r>
              <a:rPr lang="en-US" sz="1600" dirty="0"/>
              <a:t>, Oracle, Microsoft SQL Server</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80501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A9D071E9-1886-4EB3-B517-57EE3BACB16F}"/>
              </a:ext>
            </a:extLst>
          </p:cNvPr>
          <p:cNvSpPr>
            <a:spLocks noGrp="1"/>
          </p:cNvSpPr>
          <p:nvPr>
            <p:ph type="sldNum" sz="quarter" idx="20"/>
          </p:nvPr>
        </p:nvSpPr>
        <p:spPr/>
        <p:txBody>
          <a:bodyPr/>
          <a:lstStyle/>
          <a:p>
            <a:fld id="{B23121D6-781A-4B6C-8D9B-3A8188A614AE}" type="slidenum">
              <a:rPr lang="en-US" smtClean="0"/>
              <a:t>29</a:t>
            </a:fld>
            <a:endParaRPr lang="en-US"/>
          </a:p>
        </p:txBody>
      </p:sp>
      <p:sp>
        <p:nvSpPr>
          <p:cNvPr id="2" name="Title 1">
            <a:extLst>
              <a:ext uri="{FF2B5EF4-FFF2-40B4-BE49-F238E27FC236}">
                <a16:creationId xmlns:a16="http://schemas.microsoft.com/office/drawing/2014/main" xmlns=""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xmlns=""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72763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17933E2-EE90-C246-AEFF-135CA8848EB0}"/>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3</a:t>
            </a:fld>
            <a:endParaRPr lang="en-US"/>
          </a:p>
        </p:txBody>
      </p:sp>
      <p:sp>
        <p:nvSpPr>
          <p:cNvPr id="2" name="Title 1"/>
          <p:cNvSpPr>
            <a:spLocks noGrp="1"/>
          </p:cNvSpPr>
          <p:nvPr>
            <p:ph type="title"/>
          </p:nvPr>
        </p:nvSpPr>
        <p:spPr/>
        <p:txBody>
          <a:bodyPr/>
          <a:lstStyle/>
          <a:p>
            <a:r>
              <a:rPr lang="en-US"/>
              <a:t>Module overview</a:t>
            </a:r>
          </a:p>
        </p:txBody>
      </p:sp>
      <p:sp>
        <p:nvSpPr>
          <p:cNvPr id="5" name="Content Placeholder 4">
            <a:extLst>
              <a:ext uri="{C183D7F6-B498-43B3-948B-1728B52AA6E4}">
                <adec:decorative xmlns:adec="http://schemas.microsoft.com/office/drawing/2017/decorative" xmlns="" val="1"/>
              </a:ext>
            </a:extLst>
          </p:cNvPr>
          <p:cNvSpPr>
            <a:spLocks noGrp="1"/>
          </p:cNvSpPr>
          <p:nvPr>
            <p:ph sz="quarter" idx="21"/>
          </p:nvPr>
        </p:nvSpPr>
        <p:spPr>
          <a:xfrm>
            <a:off x="365760" y="1143000"/>
            <a:ext cx="5559552" cy="4645152"/>
          </a:xfrm>
        </p:spPr>
        <p:txBody>
          <a:bodyPr>
            <a:noAutofit/>
          </a:bodyPr>
          <a:lstStyle/>
          <a:p>
            <a:pPr marL="0" indent="0">
              <a:spcBef>
                <a:spcPts val="1800"/>
              </a:spcBef>
              <a:buNone/>
            </a:pPr>
            <a:r>
              <a:rPr lang="en-US" b="1"/>
              <a:t>Topics</a:t>
            </a:r>
          </a:p>
          <a:p>
            <a:r>
              <a:rPr lang="en-US" sz="2400"/>
              <a:t>Amazon Relational Database Service (Amazon RDS)</a:t>
            </a:r>
          </a:p>
          <a:p>
            <a:r>
              <a:rPr lang="en-US" sz="2400"/>
              <a:t>Amazon DynamoDB</a:t>
            </a:r>
          </a:p>
          <a:p>
            <a:r>
              <a:rPr lang="en-US" sz="2400"/>
              <a:t>Amazon Redshift</a:t>
            </a:r>
          </a:p>
          <a:p>
            <a:r>
              <a:rPr lang="en-US" sz="2400"/>
              <a:t>Amazon Aurora</a:t>
            </a:r>
          </a:p>
          <a:p>
            <a:pPr marL="0" indent="0">
              <a:buNone/>
            </a:pPr>
            <a:r>
              <a:rPr lang="en-US" b="1"/>
              <a:t>Demos</a:t>
            </a:r>
          </a:p>
          <a:p>
            <a:r>
              <a:rPr lang="en-US" sz="2400"/>
              <a:t>Amazon RDS console</a:t>
            </a:r>
          </a:p>
          <a:p>
            <a:r>
              <a:rPr lang="en-US" sz="2400"/>
              <a:t>Amazon DynamoDB console</a:t>
            </a:r>
          </a:p>
        </p:txBody>
      </p:sp>
      <p:sp>
        <p:nvSpPr>
          <p:cNvPr id="6" name="Content Placeholder 5">
            <a:extLst>
              <a:ext uri="{FF2B5EF4-FFF2-40B4-BE49-F238E27FC236}">
                <a16:creationId xmlns:a16="http://schemas.microsoft.com/office/drawing/2014/main" xmlns="" id="{79AB60CE-670C-974B-8C37-C3795121745F}"/>
              </a:ext>
              <a:ext uri="{C183D7F6-B498-43B3-948B-1728B52AA6E4}">
                <adec:decorative xmlns:adec="http://schemas.microsoft.com/office/drawing/2017/decorative" xmlns="" val="1"/>
              </a:ext>
            </a:extLst>
          </p:cNvPr>
          <p:cNvSpPr>
            <a:spLocks noGrp="1"/>
          </p:cNvSpPr>
          <p:nvPr>
            <p:ph idx="4294967295"/>
          </p:nvPr>
        </p:nvSpPr>
        <p:spPr>
          <a:xfrm>
            <a:off x="6099048" y="1143000"/>
            <a:ext cx="5559552" cy="4649788"/>
          </a:xfrm>
        </p:spPr>
        <p:txBody>
          <a:bodyPr/>
          <a:lstStyle/>
          <a:p>
            <a:pPr marL="0" indent="0">
              <a:buNone/>
            </a:pPr>
            <a:r>
              <a:rPr lang="en-US" b="1"/>
              <a:t>Lab</a:t>
            </a:r>
          </a:p>
          <a:p>
            <a:r>
              <a:rPr lang="en-US" sz="2400"/>
              <a:t>Lab 5: Build Your DB Server and Interact with Your DB Using an App</a:t>
            </a:r>
          </a:p>
          <a:p>
            <a:pPr marL="0" indent="0">
              <a:buNone/>
            </a:pPr>
            <a:r>
              <a:rPr lang="en-US" b="1"/>
              <a:t>Activity</a:t>
            </a:r>
          </a:p>
          <a:p>
            <a:r>
              <a:rPr lang="en-US" sz="2400"/>
              <a:t>Database case studies</a:t>
            </a:r>
          </a:p>
        </p:txBody>
      </p:sp>
      <p:grpSp>
        <p:nvGrpSpPr>
          <p:cNvPr id="7" name="Group 6" descr="Knowledge check.">
            <a:extLst>
              <a:ext uri="{FF2B5EF4-FFF2-40B4-BE49-F238E27FC236}">
                <a16:creationId xmlns:a16="http://schemas.microsoft.com/office/drawing/2014/main" xmlns="" id="{5A386CF2-48DE-3E4F-B27A-6F6B12236D70}"/>
              </a:ext>
              <a:ext uri="{C183D7F6-B498-43B3-948B-1728B52AA6E4}">
                <adec:decorative xmlns:adec="http://schemas.microsoft.com/office/drawing/2017/decorative" xmlns=""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xmlns=""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xmlns="" id="{7C7503A9-F744-2745-8305-1056CF885D90}"/>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4165250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0E9032A-B193-E649-B33A-8B2DE7FF0AB8}"/>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4</a:t>
            </a:fld>
            <a:endParaRPr lang="en-US"/>
          </a:p>
        </p:txBody>
      </p:sp>
      <p:sp>
        <p:nvSpPr>
          <p:cNvPr id="2" name="Title 1">
            <a:extLst>
              <a:ext uri="{FF2B5EF4-FFF2-40B4-BE49-F238E27FC236}">
                <a16:creationId xmlns:a16="http://schemas.microsoft.com/office/drawing/2014/main" xmlns="" id="{18DD67E4-BDC1-B340-8993-E1E72418A01F}"/>
              </a:ext>
            </a:extLst>
          </p:cNvPr>
          <p:cNvSpPr>
            <a:spLocks noGrp="1"/>
          </p:cNvSpPr>
          <p:nvPr>
            <p:ph type="title"/>
          </p:nvPr>
        </p:nvSpPr>
        <p:spPr/>
        <p:txBody>
          <a:bodyPr/>
          <a:lstStyle/>
          <a:p>
            <a:r>
              <a:rPr lang="en-US"/>
              <a:t>Module objectives</a:t>
            </a:r>
          </a:p>
        </p:txBody>
      </p:sp>
      <p:sp>
        <p:nvSpPr>
          <p:cNvPr id="4" name="Content Placeholder 2">
            <a:extLst>
              <a:ext uri="{FF2B5EF4-FFF2-40B4-BE49-F238E27FC236}">
                <a16:creationId xmlns:a16="http://schemas.microsoft.com/office/drawing/2014/main" xmlns="" id="{AA03B58E-9CA1-F041-8923-2FE03FDDD563}"/>
              </a:ext>
            </a:extLst>
          </p:cNvPr>
          <p:cNvSpPr>
            <a:spLocks noGrp="1"/>
          </p:cNvSpPr>
          <p:nvPr>
            <p:ph sz="quarter" idx="21"/>
          </p:nvPr>
        </p:nvSpPr>
        <p:spPr/>
        <p:txBody>
          <a:bodyPr anchor="t">
            <a:noAutofit/>
          </a:bodyPr>
          <a:lstStyle/>
          <a:p>
            <a:pPr marL="219075" lvl="1" indent="0" defTabSz="342900">
              <a:lnSpc>
                <a:spcPct val="150000"/>
              </a:lnSpc>
              <a:spcBef>
                <a:spcPts val="0"/>
              </a:spcBef>
              <a:spcAft>
                <a:spcPts val="600"/>
              </a:spcAft>
              <a:buClr>
                <a:schemeClr val="accent1"/>
              </a:buClr>
              <a:buNone/>
              <a:tabLst>
                <a:tab pos="8461375" algn="r"/>
              </a:tabLst>
            </a:pPr>
            <a:r>
              <a:rPr lang="en-US" sz="2200" dirty="0"/>
              <a:t>After completing this module, you should be able to:</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Relational Database Service (</a:t>
            </a:r>
            <a:r>
              <a:rPr lang="en-US" sz="2200" dirty="0">
                <a:solidFill>
                  <a:srgbClr val="333399"/>
                </a:solidFill>
              </a:rPr>
              <a:t>Amazon RDS</a:t>
            </a:r>
            <a:r>
              <a:rPr lang="en-US" sz="2200" dirty="0"/>
              <a:t>)</a:t>
            </a: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RDS</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a:t>
            </a:r>
            <a:r>
              <a:rPr lang="en-US" sz="2200" dirty="0" err="1">
                <a:solidFill>
                  <a:srgbClr val="333399"/>
                </a:solidFill>
              </a:rPr>
              <a:t>DynamoDB</a:t>
            </a:r>
            <a:endParaRPr lang="en-US" sz="2200" dirty="0">
              <a:solidFill>
                <a:srgbClr val="333399"/>
              </a:solidFill>
            </a:endParaRP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a:t>
            </a:r>
            <a:r>
              <a:rPr lang="en-US" sz="2200" dirty="0" err="1"/>
              <a:t>DynamoDB</a:t>
            </a:r>
            <a:endParaRPr lang="en-US" sz="2200" dirty="0"/>
          </a:p>
          <a:p>
            <a:pPr marL="561975" lvl="1" indent="-342900" defTabSz="342900">
              <a:lnSpc>
                <a:spcPct val="150000"/>
              </a:lnSpc>
              <a:spcBef>
                <a:spcPts val="0"/>
              </a:spcBef>
              <a:spcAft>
                <a:spcPts val="600"/>
              </a:spcAft>
              <a:buClr>
                <a:schemeClr val="accent1"/>
              </a:buClr>
              <a:tabLst>
                <a:tab pos="8461375" algn="r"/>
              </a:tabLst>
            </a:pPr>
            <a:r>
              <a:rPr lang="en-US" sz="2200" dirty="0"/>
              <a:t>Explain Amazon </a:t>
            </a:r>
            <a:r>
              <a:rPr lang="en-US" sz="2200" dirty="0">
                <a:solidFill>
                  <a:srgbClr val="333399"/>
                </a:solidFill>
              </a:rPr>
              <a:t>Redshift</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a:t>
            </a:r>
            <a:r>
              <a:rPr lang="en-US" sz="2200" dirty="0">
                <a:solidFill>
                  <a:srgbClr val="333399"/>
                </a:solidFill>
              </a:rPr>
              <a:t>Aurora</a:t>
            </a:r>
          </a:p>
          <a:p>
            <a:pPr marL="561975" lvl="1" indent="-342900" defTabSz="342900">
              <a:lnSpc>
                <a:spcPct val="150000"/>
              </a:lnSpc>
              <a:spcBef>
                <a:spcPts val="0"/>
              </a:spcBef>
              <a:spcAft>
                <a:spcPts val="600"/>
              </a:spcAft>
              <a:buClr>
                <a:schemeClr val="accent1"/>
              </a:buClr>
              <a:tabLst>
                <a:tab pos="8461375" algn="r"/>
              </a:tabLst>
            </a:pPr>
            <a:r>
              <a:rPr lang="en-US" sz="2200" dirty="0"/>
              <a:t>Perform tasks in an RDS database, such as launching, configuring, and interacting</a:t>
            </a:r>
          </a:p>
        </p:txBody>
      </p:sp>
    </p:spTree>
    <p:custDataLst>
      <p:tags r:id="rId1"/>
    </p:custDataLst>
    <p:extLst>
      <p:ext uri="{BB962C8B-B14F-4D97-AF65-F5344CB8AC3E}">
        <p14:creationId xmlns:p14="http://schemas.microsoft.com/office/powerpoint/2010/main" val="2860852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D64B8E0-60AD-514D-93D6-076C58CF731E}"/>
              </a:ext>
            </a:extLst>
          </p:cNvPr>
          <p:cNvSpPr>
            <a:spLocks noGrp="1"/>
          </p:cNvSpPr>
          <p:nvPr>
            <p:ph type="subTitle" idx="1"/>
          </p:nvPr>
        </p:nvSpPr>
        <p:spPr/>
        <p:txBody>
          <a:bodyPr>
            <a:normAutofit/>
          </a:bodyPr>
          <a:lstStyle/>
          <a:p>
            <a:r>
              <a:rPr lang="en-US"/>
              <a:t>Module 8: Databases</a:t>
            </a:r>
          </a:p>
        </p:txBody>
      </p:sp>
      <p:sp>
        <p:nvSpPr>
          <p:cNvPr id="2" name="Title 1"/>
          <p:cNvSpPr>
            <a:spLocks noGrp="1"/>
          </p:cNvSpPr>
          <p:nvPr>
            <p:ph type="title"/>
          </p:nvPr>
        </p:nvSpPr>
        <p:spPr/>
        <p:txBody>
          <a:bodyPr>
            <a:noAutofit/>
          </a:bodyPr>
          <a:lstStyle/>
          <a:p>
            <a:r>
              <a:rPr lang="en-US"/>
              <a:t>Section 1: Amazon Relational Database Service</a:t>
            </a:r>
          </a:p>
        </p:txBody>
      </p:sp>
    </p:spTree>
    <p:custDataLst>
      <p:tags r:id="rId1"/>
    </p:custDataLst>
    <p:extLst>
      <p:ext uri="{BB962C8B-B14F-4D97-AF65-F5344CB8AC3E}">
        <p14:creationId xmlns:p14="http://schemas.microsoft.com/office/powerpoint/2010/main" val="136028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2230499F-FE0C-4BC4-BAC9-05E12AFF978F}"/>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6</a:t>
            </a:fld>
            <a:endParaRPr lang="en-US"/>
          </a:p>
        </p:txBody>
      </p:sp>
      <p:sp>
        <p:nvSpPr>
          <p:cNvPr id="2" name="Title 1"/>
          <p:cNvSpPr>
            <a:spLocks noGrp="1"/>
          </p:cNvSpPr>
          <p:nvPr>
            <p:ph type="title"/>
          </p:nvPr>
        </p:nvSpPr>
        <p:spPr/>
        <p:txBody>
          <a:bodyPr/>
          <a:lstStyle/>
          <a:p>
            <a:r>
              <a:rPr lang="en-US"/>
              <a:t>Amazon Relational Database Service</a:t>
            </a:r>
          </a:p>
        </p:txBody>
      </p:sp>
      <p:pic>
        <p:nvPicPr>
          <p:cNvPr id="6" name="Graphic 5">
            <a:extLst>
              <a:ext uri="{FF2B5EF4-FFF2-40B4-BE49-F238E27FC236}">
                <a16:creationId xmlns:a16="http://schemas.microsoft.com/office/drawing/2014/main" xmlns="" id="{D56A1A3B-103B-424F-8676-F2D99E726925}"/>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63074" y="2636699"/>
            <a:ext cx="1865852" cy="1865852"/>
          </a:xfrm>
          <a:prstGeom prst="rect">
            <a:avLst/>
          </a:prstGeom>
        </p:spPr>
      </p:pic>
      <p:sp>
        <p:nvSpPr>
          <p:cNvPr id="11" name="TextBox 10"/>
          <p:cNvSpPr txBox="1"/>
          <p:nvPr/>
        </p:nvSpPr>
        <p:spPr>
          <a:xfrm>
            <a:off x="3766671" y="4943110"/>
            <a:ext cx="4658659" cy="861774"/>
          </a:xfrm>
          <a:prstGeom prst="rect">
            <a:avLst/>
          </a:prstGeom>
          <a:noFill/>
        </p:spPr>
        <p:txBody>
          <a:bodyPr wrap="square" lIns="0" tIns="0" rIns="0" bIns="0" rtlCol="0" anchor="ctr">
            <a:spAutoFit/>
          </a:bodyPr>
          <a:lstStyle/>
          <a:p>
            <a:pPr algn="ctr"/>
            <a:r>
              <a:rPr lang="en-US" sz="2800">
                <a:ea typeface="Amazon Ember" panose="020B0603020204020204" pitchFamily="34" charset="0"/>
                <a:cs typeface="Amazon Ember" panose="020B0603020204020204" pitchFamily="34" charset="0"/>
              </a:rPr>
              <a:t>Amazon </a:t>
            </a:r>
            <a:r>
              <a:rPr lang="en-US" sz="2800"/>
              <a:t>Relational Database Service (Amazon </a:t>
            </a:r>
            <a:r>
              <a:rPr lang="en-US" sz="2800">
                <a:ea typeface="Amazon Ember" panose="020B0603020204020204" pitchFamily="34" charset="0"/>
                <a:cs typeface="Amazon Ember" panose="020B0603020204020204" pitchFamily="34" charset="0"/>
              </a:rPr>
              <a:t>RDS)</a:t>
            </a:r>
            <a:endParaRPr lang="en-US" sz="600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16188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939F248-E495-42D7-8B3A-55B00023C056}"/>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7</a:t>
            </a:fld>
            <a:endParaRPr lang="en-US"/>
          </a:p>
        </p:txBody>
      </p:sp>
      <p:sp>
        <p:nvSpPr>
          <p:cNvPr id="2" name="Title 1"/>
          <p:cNvSpPr>
            <a:spLocks noGrp="1"/>
          </p:cNvSpPr>
          <p:nvPr>
            <p:ph type="title"/>
          </p:nvPr>
        </p:nvSpPr>
        <p:spPr/>
        <p:txBody>
          <a:bodyPr>
            <a:noAutofit/>
          </a:bodyPr>
          <a:lstStyle/>
          <a:p>
            <a:r>
              <a:rPr lang="en-US"/>
              <a:t>Unmanaged versus managed services</a:t>
            </a:r>
          </a:p>
        </p:txBody>
      </p:sp>
      <p:sp>
        <p:nvSpPr>
          <p:cNvPr id="3" name="Content Placeholder 2"/>
          <p:cNvSpPr>
            <a:spLocks noGrp="1"/>
          </p:cNvSpPr>
          <p:nvPr>
            <p:ph sz="quarter" idx="21"/>
          </p:nvPr>
        </p:nvSpPr>
        <p:spPr>
          <a:xfrm>
            <a:off x="1837944" y="1536192"/>
            <a:ext cx="2441448" cy="612648"/>
          </a:xfrm>
        </p:spPr>
        <p:txBody>
          <a:bodyPr/>
          <a:lstStyle/>
          <a:p>
            <a:pPr marL="0" indent="0" algn="ctr">
              <a:buNone/>
            </a:pPr>
            <a:r>
              <a:rPr lang="en-US">
                <a:solidFill>
                  <a:srgbClr val="504BAB"/>
                </a:solidFill>
              </a:rPr>
              <a:t>Unmanaged</a:t>
            </a:r>
            <a:r>
              <a:rPr lang="en-US">
                <a:solidFill>
                  <a:srgbClr val="0070C0"/>
                </a:solidFill>
              </a:rPr>
              <a:t>:</a:t>
            </a:r>
          </a:p>
        </p:txBody>
      </p:sp>
      <p:sp>
        <p:nvSpPr>
          <p:cNvPr id="9" name="Content Placeholder 2"/>
          <p:cNvSpPr txBox="1">
            <a:spLocks/>
          </p:cNvSpPr>
          <p:nvPr/>
        </p:nvSpPr>
        <p:spPr>
          <a:xfrm>
            <a:off x="785234" y="2146045"/>
            <a:ext cx="4548131" cy="13872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i="1">
                <a:latin typeface="Amazon Ember" panose="020B0603020204020204" pitchFamily="34" charset="0"/>
                <a:ea typeface="Amazon Ember" panose="020B0603020204020204" pitchFamily="34" charset="0"/>
                <a:cs typeface="Amazon Ember" panose="020B0603020204020204" pitchFamily="34" charset="0"/>
              </a:rPr>
              <a:t>Scaling, fault tolerance, and availability are managed by you.</a:t>
            </a:r>
          </a:p>
        </p:txBody>
      </p:sp>
      <p:pic>
        <p:nvPicPr>
          <p:cNvPr id="4" name="Picture 3" descr="Tool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82307" y="3899529"/>
            <a:ext cx="2150198" cy="2046048"/>
          </a:xfrm>
          <a:prstGeom prst="rect">
            <a:avLst/>
          </a:prstGeom>
          <a:effectLst>
            <a:outerShdw blurRad="50800" dist="38100" dir="2700000" algn="tl" rotWithShape="0">
              <a:prstClr val="black">
                <a:alpha val="40000"/>
              </a:prstClr>
            </a:outerShdw>
          </a:effectLst>
        </p:spPr>
      </p:pic>
      <p:sp>
        <p:nvSpPr>
          <p:cNvPr id="6" name="Content Placeholder 2"/>
          <p:cNvSpPr txBox="1">
            <a:spLocks/>
          </p:cNvSpPr>
          <p:nvPr/>
        </p:nvSpPr>
        <p:spPr>
          <a:xfrm>
            <a:off x="7621800" y="1529594"/>
            <a:ext cx="2448985" cy="588460"/>
          </a:xfrm>
          <a:prstGeom prst="rect">
            <a:avLst/>
          </a:prstGeom>
        </p:spPr>
        <p:txBody>
          <a:bodyPr vert="horz" lIns="91440" tIns="45720" rIns="91440" bIns="45720" rtlCol="0">
            <a:normAutofit/>
          </a:bodyPr>
          <a:lstStyle>
            <a:lvl1pPr indent="0" algn="ctr">
              <a:lnSpc>
                <a:spcPct val="90000"/>
              </a:lnSpc>
              <a:spcBef>
                <a:spcPts val="1000"/>
              </a:spcBef>
              <a:buFontTx/>
              <a:buNone/>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6"/>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6"/>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6"/>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6"/>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b="1">
                <a:solidFill>
                  <a:srgbClr val="504BAB"/>
                </a:solidFill>
              </a:rPr>
              <a:t>Managed</a:t>
            </a:r>
            <a:r>
              <a:rPr lang="en-US" b="1">
                <a:solidFill>
                  <a:srgbClr val="0070C0"/>
                </a:solidFill>
              </a:rPr>
              <a:t>:</a:t>
            </a:r>
          </a:p>
        </p:txBody>
      </p:sp>
      <p:sp>
        <p:nvSpPr>
          <p:cNvPr id="8" name="Content Placeholder 2"/>
          <p:cNvSpPr txBox="1">
            <a:spLocks/>
          </p:cNvSpPr>
          <p:nvPr/>
        </p:nvSpPr>
        <p:spPr>
          <a:xfrm>
            <a:off x="6572228" y="2146045"/>
            <a:ext cx="4548131" cy="1387221"/>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667" b="1" i="1">
                <a:latin typeface="Amazon Ember" panose="020B0603020204020204" pitchFamily="34" charset="0"/>
                <a:ea typeface="Amazon Ember" panose="020B0603020204020204" pitchFamily="34" charset="0"/>
                <a:cs typeface="Amazon Ember" panose="020B0603020204020204" pitchFamily="34" charset="0"/>
              </a:defRPr>
            </a:lvl1pPr>
            <a:lvl2pPr marL="344488" indent="-341313" defTabSz="457200">
              <a:spcBef>
                <a:spcPct val="20000"/>
              </a:spcBef>
              <a:buClr>
                <a:schemeClr val="accent1"/>
              </a:buClr>
              <a:buSzPct val="125000"/>
              <a:buFontTx/>
              <a:buBlip>
                <a:blip r:embed="rId4"/>
              </a:buBlip>
              <a:defRPr sz="2200" b="0" i="0">
                <a:latin typeface="Arial"/>
                <a:cs typeface="Arial"/>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ctr"/>
            <a:r>
              <a:rPr lang="en-US" b="0"/>
              <a:t>Scaling, fault tolerance, and availability are typically built into the service.</a:t>
            </a:r>
          </a:p>
        </p:txBody>
      </p:sp>
      <p:pic>
        <p:nvPicPr>
          <p:cNvPr id="1028" name="Picture 4" descr="Key."/>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89429" y="4236128"/>
            <a:ext cx="2913730" cy="145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01183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9702068-AC03-4FD3-8530-1CF1B9BD808A}"/>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8</a:t>
            </a:fld>
            <a:endParaRPr lang="en-US"/>
          </a:p>
        </p:txBody>
      </p:sp>
      <p:sp>
        <p:nvSpPr>
          <p:cNvPr id="2" name="Title 1"/>
          <p:cNvSpPr>
            <a:spLocks noGrp="1"/>
          </p:cNvSpPr>
          <p:nvPr>
            <p:ph type="title"/>
          </p:nvPr>
        </p:nvSpPr>
        <p:spPr/>
        <p:txBody>
          <a:bodyPr/>
          <a:lstStyle/>
          <a:p>
            <a:r>
              <a:rPr lang="en-US" dirty="0"/>
              <a:t>Challenges of </a:t>
            </a:r>
            <a:r>
              <a:rPr lang="en-US" dirty="0" smtClean="0"/>
              <a:t> unmanaged relational </a:t>
            </a:r>
            <a:r>
              <a:rPr lang="en-US" dirty="0"/>
              <a:t>databases</a:t>
            </a:r>
          </a:p>
        </p:txBody>
      </p:sp>
      <p:sp>
        <p:nvSpPr>
          <p:cNvPr id="5" name="Content Placeholder 2"/>
          <p:cNvSpPr>
            <a:spLocks noGrp="1"/>
          </p:cNvSpPr>
          <p:nvPr>
            <p:ph sz="quarter" idx="21"/>
          </p:nvPr>
        </p:nvSpPr>
        <p:spPr/>
        <p:txBody>
          <a:bodyPr>
            <a:normAutofit/>
          </a:bodyPr>
          <a:lstStyle/>
          <a:p>
            <a:pPr marL="457200" indent="-457200" algn="just">
              <a:spcAft>
                <a:spcPts val="800"/>
              </a:spcAft>
            </a:pPr>
            <a:r>
              <a:rPr lang="en-US" dirty="0"/>
              <a:t>Server maintenance and energy footprint</a:t>
            </a:r>
          </a:p>
          <a:p>
            <a:pPr marL="457200" indent="-457200" algn="just">
              <a:spcAft>
                <a:spcPts val="800"/>
              </a:spcAft>
            </a:pPr>
            <a:r>
              <a:rPr lang="en-US" dirty="0"/>
              <a:t>Software installation and patches</a:t>
            </a:r>
          </a:p>
          <a:p>
            <a:pPr marL="457200" indent="-457200" algn="just">
              <a:spcAft>
                <a:spcPts val="800"/>
              </a:spcAft>
            </a:pPr>
            <a:r>
              <a:rPr lang="en-US" dirty="0"/>
              <a:t>Database backups and high availability</a:t>
            </a:r>
          </a:p>
          <a:p>
            <a:pPr marL="457200" indent="-457200" algn="just">
              <a:spcAft>
                <a:spcPts val="800"/>
              </a:spcAft>
            </a:pPr>
            <a:r>
              <a:rPr lang="en-US" dirty="0"/>
              <a:t>Limits on scalability</a:t>
            </a:r>
          </a:p>
          <a:p>
            <a:pPr marL="457200" indent="-457200" algn="just">
              <a:spcAft>
                <a:spcPts val="800"/>
              </a:spcAft>
            </a:pPr>
            <a:r>
              <a:rPr lang="en-US" dirty="0"/>
              <a:t>Data security</a:t>
            </a:r>
          </a:p>
          <a:p>
            <a:pPr marL="457200" indent="-457200" algn="just">
              <a:spcAft>
                <a:spcPts val="800"/>
              </a:spcAft>
            </a:pPr>
            <a:r>
              <a:rPr lang="en-US" dirty="0"/>
              <a:t>Operating system (OS) installation and patches</a:t>
            </a:r>
          </a:p>
        </p:txBody>
      </p:sp>
      <p:pic>
        <p:nvPicPr>
          <p:cNvPr id="4" name="Picture 3">
            <a:extLst>
              <a:ext uri="{FF2B5EF4-FFF2-40B4-BE49-F238E27FC236}">
                <a16:creationId xmlns:a16="http://schemas.microsoft.com/office/drawing/2014/main" xmlns="" id="{6576A894-084C-EA4D-A699-473C9F15D4BA}"/>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539024" y="1440305"/>
            <a:ext cx="3276600" cy="1778000"/>
          </a:xfrm>
          <a:prstGeom prst="rect">
            <a:avLst/>
          </a:prstGeom>
        </p:spPr>
      </p:pic>
    </p:spTree>
    <p:custDataLst>
      <p:tags r:id="rId1"/>
    </p:custDataLst>
    <p:extLst>
      <p:ext uri="{BB962C8B-B14F-4D97-AF65-F5344CB8AC3E}">
        <p14:creationId xmlns:p14="http://schemas.microsoft.com/office/powerpoint/2010/main" val="22775537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xmlns="" id="{80D802A1-BC26-458B-9E4D-703CEA641197}"/>
              </a:ext>
              <a:ext uri="{C183D7F6-B498-43B3-948B-1728B52AA6E4}">
                <adec:decorative xmlns:adec="http://schemas.microsoft.com/office/drawing/2017/decorative" xmlns="" val="1"/>
              </a:ext>
            </a:extLst>
          </p:cNvPr>
          <p:cNvSpPr>
            <a:spLocks noGrp="1"/>
          </p:cNvSpPr>
          <p:nvPr>
            <p:ph type="sldNum" sz="quarter" idx="20"/>
          </p:nvPr>
        </p:nvSpPr>
        <p:spPr/>
        <p:txBody>
          <a:bodyPr/>
          <a:lstStyle/>
          <a:p>
            <a:fld id="{B6A95138-A96E-2F42-A959-2EFD44FE4AB7}" type="slidenum">
              <a:rPr lang="en-US" smtClean="0"/>
              <a:t>9</a:t>
            </a:fld>
            <a:endParaRPr lang="en-US"/>
          </a:p>
        </p:txBody>
      </p:sp>
      <p:sp>
        <p:nvSpPr>
          <p:cNvPr id="3" name="Title 2"/>
          <p:cNvSpPr>
            <a:spLocks noGrp="1"/>
          </p:cNvSpPr>
          <p:nvPr>
            <p:ph type="title"/>
          </p:nvPr>
        </p:nvSpPr>
        <p:spPr/>
        <p:txBody>
          <a:bodyPr/>
          <a:lstStyle/>
          <a:p>
            <a:r>
              <a:rPr lang="en-US"/>
              <a:t>Amazon RDS</a:t>
            </a:r>
          </a:p>
        </p:txBody>
      </p:sp>
      <p:sp>
        <p:nvSpPr>
          <p:cNvPr id="5" name="TextBox 4">
            <a:extLst>
              <a:ext uri="{FF2B5EF4-FFF2-40B4-BE49-F238E27FC236}">
                <a16:creationId xmlns:a16="http://schemas.microsoft.com/office/drawing/2014/main" xmlns="" id="{E250ADD3-3AB9-6E4C-ABB7-F8302941F0E3}"/>
              </a:ext>
            </a:extLst>
          </p:cNvPr>
          <p:cNvSpPr txBox="1"/>
          <p:nvPr/>
        </p:nvSpPr>
        <p:spPr>
          <a:xfrm>
            <a:off x="663263" y="1599324"/>
            <a:ext cx="11297089"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Managed service that </a:t>
            </a:r>
            <a:r>
              <a:rPr lang="en-US" sz="2800" dirty="0">
                <a:solidFill>
                  <a:srgbClr val="333399"/>
                </a:solidFill>
                <a:latin typeface="Amazon Ember" panose="020B0603020204020204" pitchFamily="34" charset="0"/>
                <a:ea typeface="Amazon Ember" panose="020B0603020204020204" pitchFamily="34" charset="0"/>
                <a:cs typeface="Amazon Ember" panose="020B0603020204020204" pitchFamily="34" charset="0"/>
              </a:rPr>
              <a:t>sets up and operates </a:t>
            </a:r>
            <a:r>
              <a:rPr lang="en-US" sz="2800" dirty="0">
                <a:latin typeface="Amazon Ember" panose="020B0603020204020204" pitchFamily="34" charset="0"/>
                <a:ea typeface="Amazon Ember" panose="020B0603020204020204" pitchFamily="34" charset="0"/>
                <a:cs typeface="Amazon Ember" panose="020B0603020204020204" pitchFamily="34" charset="0"/>
              </a:rPr>
              <a:t>a relational database in the cloud.</a:t>
            </a:r>
          </a:p>
        </p:txBody>
      </p:sp>
      <p:grpSp>
        <p:nvGrpSpPr>
          <p:cNvPr id="26" name="Group 25" descr="A diagram of users pointing to application servers, pointing to Amazon RDS.">
            <a:extLst>
              <a:ext uri="{FF2B5EF4-FFF2-40B4-BE49-F238E27FC236}">
                <a16:creationId xmlns:a16="http://schemas.microsoft.com/office/drawing/2014/main" xmlns="" id="{BC703AC7-353D-494E-9864-D322C37FFA42}"/>
              </a:ext>
              <a:ext uri="{C183D7F6-B498-43B3-948B-1728B52AA6E4}">
                <adec:decorative xmlns:adec="http://schemas.microsoft.com/office/drawing/2017/decorative" xmlns="" val="0"/>
              </a:ext>
            </a:extLst>
          </p:cNvPr>
          <p:cNvGrpSpPr/>
          <p:nvPr/>
        </p:nvGrpSpPr>
        <p:grpSpPr>
          <a:xfrm>
            <a:off x="1559281" y="3197241"/>
            <a:ext cx="8538199" cy="1634111"/>
            <a:chOff x="1559281" y="3197241"/>
            <a:chExt cx="8538199" cy="1634111"/>
          </a:xfrm>
        </p:grpSpPr>
        <p:grpSp>
          <p:nvGrpSpPr>
            <p:cNvPr id="25" name="Group 24">
              <a:extLst>
                <a:ext uri="{FF2B5EF4-FFF2-40B4-BE49-F238E27FC236}">
                  <a16:creationId xmlns:a16="http://schemas.microsoft.com/office/drawing/2014/main" xmlns="" id="{361FA67E-1FA0-450B-979A-6EC309A64BF1}"/>
                </a:ext>
                <a:ext uri="{C183D7F6-B498-43B3-948B-1728B52AA6E4}">
                  <adec:decorative xmlns:adec="http://schemas.microsoft.com/office/drawing/2017/decorative" xmlns="" val="1"/>
                </a:ext>
              </a:extLst>
            </p:cNvPr>
            <p:cNvGrpSpPr/>
            <p:nvPr/>
          </p:nvGrpSpPr>
          <p:grpSpPr>
            <a:xfrm>
              <a:off x="1559281" y="3545117"/>
              <a:ext cx="1072750" cy="910523"/>
              <a:chOff x="1559281" y="3545117"/>
              <a:chExt cx="1072750" cy="910523"/>
            </a:xfrm>
          </p:grpSpPr>
          <p:pic>
            <p:nvPicPr>
              <p:cNvPr id="9" name="Graphic 8">
                <a:extLst>
                  <a:ext uri="{FF2B5EF4-FFF2-40B4-BE49-F238E27FC236}">
                    <a16:creationId xmlns:a16="http://schemas.microsoft.com/office/drawing/2014/main" xmlns="" id="{A949E4D3-A8F9-4417-9F71-F7DFB2DF1FC4}"/>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1853863" y="3545117"/>
                <a:ext cx="483586" cy="469900"/>
              </a:xfrm>
              <a:prstGeom prst="rect">
                <a:avLst/>
              </a:prstGeom>
            </p:spPr>
          </p:pic>
          <p:sp>
            <p:nvSpPr>
              <p:cNvPr id="10" name="TextBox 9">
                <a:extLst>
                  <a:ext uri="{FF2B5EF4-FFF2-40B4-BE49-F238E27FC236}">
                    <a16:creationId xmlns:a16="http://schemas.microsoft.com/office/drawing/2014/main" xmlns="" id="{FFCCAACB-2653-409C-8E44-3C33923A720C}"/>
                  </a:ext>
                  <a:ext uri="{C183D7F6-B498-43B3-948B-1728B52AA6E4}">
                    <adec:decorative xmlns:adec="http://schemas.microsoft.com/office/drawing/2017/decorative" xmlns="" val="1"/>
                  </a:ext>
                </a:extLst>
              </p:cNvPr>
              <p:cNvSpPr txBox="1"/>
              <p:nvPr/>
            </p:nvSpPr>
            <p:spPr>
              <a:xfrm>
                <a:off x="1559281" y="4117086"/>
                <a:ext cx="1072750" cy="338554"/>
              </a:xfrm>
              <a:prstGeom prst="rect">
                <a:avLst/>
              </a:prstGeom>
              <a:noFill/>
            </p:spPr>
            <p:txBody>
              <a:bodyPr wrap="square" rtlCol="0">
                <a:spAutoFit/>
              </a:bodyPr>
              <a:lstStyle/>
              <a:p>
                <a:pPr algn="ctr"/>
                <a:r>
                  <a:rPr lang="en-US" sz="1600">
                    <a:solidFill>
                      <a:srgbClr val="232F3E"/>
                    </a:solidFill>
                    <a:latin typeface="+mj-lt"/>
                  </a:rPr>
                  <a:t>Users</a:t>
                </a:r>
              </a:p>
            </p:txBody>
          </p:sp>
        </p:grpSp>
        <p:cxnSp>
          <p:nvCxnSpPr>
            <p:cNvPr id="19" name="Straight Arrow Connector 18">
              <a:extLst>
                <a:ext uri="{FF2B5EF4-FFF2-40B4-BE49-F238E27FC236}">
                  <a16:creationId xmlns:a16="http://schemas.microsoft.com/office/drawing/2014/main" xmlns="" id="{8D05AEC4-4714-470E-B26C-ED6E71A8CA68}"/>
                </a:ext>
                <a:ext uri="{C183D7F6-B498-43B3-948B-1728B52AA6E4}">
                  <adec:decorative xmlns:adec="http://schemas.microsoft.com/office/drawing/2017/decorative" xmlns="" val="1"/>
                </a:ext>
              </a:extLst>
            </p:cNvPr>
            <p:cNvCxnSpPr/>
            <p:nvPr/>
          </p:nvCxnSpPr>
          <p:spPr>
            <a:xfrm>
              <a:off x="2902390" y="3768742"/>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xmlns="" id="{DDCFFB60-E530-4109-8AD3-949FE2DE55E1}"/>
                </a:ext>
                <a:ext uri="{C183D7F6-B498-43B3-948B-1728B52AA6E4}">
                  <adec:decorative xmlns:adec="http://schemas.microsoft.com/office/drawing/2017/decorative" xmlns="" val="1"/>
                </a:ext>
              </a:extLst>
            </p:cNvPr>
            <p:cNvGrpSpPr/>
            <p:nvPr/>
          </p:nvGrpSpPr>
          <p:grpSpPr>
            <a:xfrm>
              <a:off x="4544349" y="3298842"/>
              <a:ext cx="1338909" cy="1470957"/>
              <a:chOff x="4446478" y="3298842"/>
              <a:chExt cx="1338909" cy="1470957"/>
            </a:xfrm>
          </p:grpSpPr>
          <p:grpSp>
            <p:nvGrpSpPr>
              <p:cNvPr id="7" name="Group 6">
                <a:extLst>
                  <a:ext uri="{FF2B5EF4-FFF2-40B4-BE49-F238E27FC236}">
                    <a16:creationId xmlns:a16="http://schemas.microsoft.com/office/drawing/2014/main" xmlns="" id="{05753E9D-B13A-4552-82B4-6044BF6FE8F8}"/>
                  </a:ext>
                  <a:ext uri="{C183D7F6-B498-43B3-948B-1728B52AA6E4}">
                    <adec:decorative xmlns:adec="http://schemas.microsoft.com/office/drawing/2017/decorative" xmlns="" val="1"/>
                  </a:ext>
                </a:extLst>
              </p:cNvPr>
              <p:cNvGrpSpPr/>
              <p:nvPr/>
            </p:nvGrpSpPr>
            <p:grpSpPr>
              <a:xfrm>
                <a:off x="4446478" y="3298842"/>
                <a:ext cx="1338909" cy="774700"/>
                <a:chOff x="4446478" y="3298842"/>
                <a:chExt cx="1338909" cy="774700"/>
              </a:xfrm>
            </p:grpSpPr>
            <p:pic>
              <p:nvPicPr>
                <p:cNvPr id="11" name="Graphic 10">
                  <a:extLst>
                    <a:ext uri="{FF2B5EF4-FFF2-40B4-BE49-F238E27FC236}">
                      <a16:creationId xmlns:a16="http://schemas.microsoft.com/office/drawing/2014/main" xmlns="" id="{CFFB19BB-E201-4B05-91F3-1136D3349BB7}"/>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446478" y="3298842"/>
                  <a:ext cx="469900" cy="469900"/>
                </a:xfrm>
                <a:prstGeom prst="rect">
                  <a:avLst/>
                </a:prstGeom>
              </p:spPr>
            </p:pic>
            <p:pic>
              <p:nvPicPr>
                <p:cNvPr id="12" name="Graphic 11">
                  <a:extLst>
                    <a:ext uri="{FF2B5EF4-FFF2-40B4-BE49-F238E27FC236}">
                      <a16:creationId xmlns:a16="http://schemas.microsoft.com/office/drawing/2014/main" xmlns="" id="{93F7EF8F-86EE-4E90-AA20-B88867417B23}"/>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880983" y="3451242"/>
                  <a:ext cx="469900" cy="469900"/>
                </a:xfrm>
                <a:prstGeom prst="rect">
                  <a:avLst/>
                </a:prstGeom>
              </p:spPr>
            </p:pic>
            <p:pic>
              <p:nvPicPr>
                <p:cNvPr id="13" name="Graphic 12">
                  <a:extLst>
                    <a:ext uri="{FF2B5EF4-FFF2-40B4-BE49-F238E27FC236}">
                      <a16:creationId xmlns:a16="http://schemas.microsoft.com/office/drawing/2014/main" xmlns="" id="{9FF2A9F5-AFE7-4689-838A-A22D99E70998}"/>
                    </a:ext>
                    <a:ext uri="{C183D7F6-B498-43B3-948B-1728B52AA6E4}">
                      <adec:decorative xmlns:adec="http://schemas.microsoft.com/office/drawing/2017/decorative" xmlns="" val="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315487" y="3603642"/>
                  <a:ext cx="469900" cy="469900"/>
                </a:xfrm>
                <a:prstGeom prst="rect">
                  <a:avLst/>
                </a:prstGeom>
              </p:spPr>
            </p:pic>
          </p:grpSp>
          <p:sp>
            <p:nvSpPr>
              <p:cNvPr id="14" name="TextBox 13">
                <a:extLst>
                  <a:ext uri="{FF2B5EF4-FFF2-40B4-BE49-F238E27FC236}">
                    <a16:creationId xmlns:a16="http://schemas.microsoft.com/office/drawing/2014/main" xmlns="" id="{B29237E9-0D1D-4332-845B-7E840F7204CC}"/>
                  </a:ext>
                  <a:ext uri="{C183D7F6-B498-43B3-948B-1728B52AA6E4}">
                    <adec:decorative xmlns:adec="http://schemas.microsoft.com/office/drawing/2017/decorative" xmlns="" val="1"/>
                  </a:ext>
                </a:extLst>
              </p:cNvPr>
              <p:cNvSpPr txBox="1"/>
              <p:nvPr/>
            </p:nvSpPr>
            <p:spPr>
              <a:xfrm>
                <a:off x="4519455" y="4185024"/>
                <a:ext cx="1192955" cy="584775"/>
              </a:xfrm>
              <a:prstGeom prst="rect">
                <a:avLst/>
              </a:prstGeom>
              <a:noFill/>
            </p:spPr>
            <p:txBody>
              <a:bodyPr wrap="none" rtlCol="0">
                <a:spAutoFit/>
              </a:bodyPr>
              <a:lstStyle/>
              <a:p>
                <a:pPr algn="ctr"/>
                <a:r>
                  <a:rPr lang="en-US" sz="1600">
                    <a:latin typeface="+mj-lt"/>
                    <a:ea typeface="Amazon Ember Light" panose="020B0403020204020204" pitchFamily="34" charset="0"/>
                    <a:cs typeface="Amazon Ember Light" panose="020B0403020204020204" pitchFamily="34" charset="0"/>
                  </a:rPr>
                  <a:t>Application</a:t>
                </a:r>
              </a:p>
              <a:p>
                <a:pPr algn="ctr"/>
                <a:r>
                  <a:rPr lang="en-US" sz="1600">
                    <a:latin typeface="+mj-lt"/>
                    <a:ea typeface="Amazon Ember Light" panose="020B0403020204020204" pitchFamily="34" charset="0"/>
                    <a:cs typeface="Amazon Ember Light" panose="020B0403020204020204" pitchFamily="34" charset="0"/>
                  </a:rPr>
                  <a:t>Servers</a:t>
                </a:r>
              </a:p>
            </p:txBody>
          </p:sp>
        </p:grpSp>
        <p:cxnSp>
          <p:nvCxnSpPr>
            <p:cNvPr id="21" name="Straight Arrow Connector 20">
              <a:extLst>
                <a:ext uri="{FF2B5EF4-FFF2-40B4-BE49-F238E27FC236}">
                  <a16:creationId xmlns:a16="http://schemas.microsoft.com/office/drawing/2014/main" xmlns="" id="{5F77357D-2004-4281-8E38-2D1BE81EAB9B}"/>
                </a:ext>
                <a:ext uri="{C183D7F6-B498-43B3-948B-1728B52AA6E4}">
                  <adec:decorative xmlns:adec="http://schemas.microsoft.com/office/drawing/2017/decorative" xmlns="" val="1"/>
                </a:ext>
              </a:extLst>
            </p:cNvPr>
            <p:cNvCxnSpPr/>
            <p:nvPr/>
          </p:nvCxnSpPr>
          <p:spPr>
            <a:xfrm>
              <a:off x="6153617" y="3768742"/>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1B404088-5E11-4BD0-B6A4-26DA34127CA5}"/>
                </a:ext>
                <a:ext uri="{C183D7F6-B498-43B3-948B-1728B52AA6E4}">
                  <adec:decorative xmlns:adec="http://schemas.microsoft.com/office/drawing/2017/decorative" xmlns="" val="1"/>
                </a:ext>
              </a:extLst>
            </p:cNvPr>
            <p:cNvGrpSpPr/>
            <p:nvPr/>
          </p:nvGrpSpPr>
          <p:grpSpPr>
            <a:xfrm>
              <a:off x="7795576" y="3197241"/>
              <a:ext cx="2301904" cy="1634111"/>
              <a:chOff x="7795576" y="3197241"/>
              <a:chExt cx="2301904" cy="1634111"/>
            </a:xfrm>
          </p:grpSpPr>
          <p:pic>
            <p:nvPicPr>
              <p:cNvPr id="17" name="Graphic 16">
                <a:extLst>
                  <a:ext uri="{FF2B5EF4-FFF2-40B4-BE49-F238E27FC236}">
                    <a16:creationId xmlns:a16="http://schemas.microsoft.com/office/drawing/2014/main" xmlns="" id="{38A8BDA3-C21E-4A91-833D-AD21ADC56642}"/>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590928" y="3689844"/>
                <a:ext cx="711200" cy="711200"/>
              </a:xfrm>
              <a:prstGeom prst="rect">
                <a:avLst/>
              </a:prstGeom>
            </p:spPr>
          </p:pic>
          <p:sp>
            <p:nvSpPr>
              <p:cNvPr id="16" name="TextBox 15">
                <a:extLst>
                  <a:ext uri="{FF2B5EF4-FFF2-40B4-BE49-F238E27FC236}">
                    <a16:creationId xmlns:a16="http://schemas.microsoft.com/office/drawing/2014/main" xmlns="" id="{F4841233-CC48-4A8E-A4DE-41C67820F95A}"/>
                  </a:ext>
                  <a:ext uri="{C183D7F6-B498-43B3-948B-1728B52AA6E4}">
                    <adec:decorative xmlns:adec="http://schemas.microsoft.com/office/drawing/2017/decorative" xmlns="" val="1"/>
                  </a:ext>
                </a:extLst>
              </p:cNvPr>
              <p:cNvSpPr txBox="1"/>
              <p:nvPr/>
            </p:nvSpPr>
            <p:spPr>
              <a:xfrm>
                <a:off x="7795576" y="4485657"/>
                <a:ext cx="2301904" cy="338554"/>
              </a:xfrm>
              <a:prstGeom prst="rect">
                <a:avLst/>
              </a:prstGeom>
              <a:noFill/>
            </p:spPr>
            <p:txBody>
              <a:bodyPr wrap="square" rtlCol="0">
                <a:spAutoFit/>
              </a:bodyPr>
              <a:lstStyle/>
              <a:p>
                <a:pPr algn="ctr"/>
                <a:r>
                  <a:rPr lang="en-US" sz="1600"/>
                  <a:t>Amazon RDS</a:t>
                </a:r>
              </a:p>
            </p:txBody>
          </p:sp>
          <p:grpSp>
            <p:nvGrpSpPr>
              <p:cNvPr id="18" name="Group 17">
                <a:extLst>
                  <a:ext uri="{FF2B5EF4-FFF2-40B4-BE49-F238E27FC236}">
                    <a16:creationId xmlns:a16="http://schemas.microsoft.com/office/drawing/2014/main" xmlns="" id="{6685C532-4385-48CD-8A29-699FCE4E6FF0}"/>
                  </a:ext>
                  <a:ext uri="{C183D7F6-B498-43B3-948B-1728B52AA6E4}">
                    <adec:decorative xmlns:adec="http://schemas.microsoft.com/office/drawing/2017/decorative" xmlns="" val="1"/>
                  </a:ext>
                </a:extLst>
              </p:cNvPr>
              <p:cNvGrpSpPr/>
              <p:nvPr/>
            </p:nvGrpSpPr>
            <p:grpSpPr>
              <a:xfrm>
                <a:off x="7924880" y="3197241"/>
                <a:ext cx="2043296" cy="1634111"/>
                <a:chOff x="7894416" y="3197241"/>
                <a:chExt cx="2043296" cy="1634111"/>
              </a:xfrm>
            </p:grpSpPr>
            <p:sp>
              <p:nvSpPr>
                <p:cNvPr id="20" name="Rectangle 19">
                  <a:extLst>
                    <a:ext uri="{FF2B5EF4-FFF2-40B4-BE49-F238E27FC236}">
                      <a16:creationId xmlns:a16="http://schemas.microsoft.com/office/drawing/2014/main" xmlns="" id="{499EE4DD-9825-43B0-8ED2-FA8A9E07D4BB}"/>
                    </a:ext>
                    <a:ext uri="{C183D7F6-B498-43B3-948B-1728B52AA6E4}">
                      <adec:decorative xmlns:adec="http://schemas.microsoft.com/office/drawing/2017/decorative" xmlns="" val="1"/>
                    </a:ext>
                  </a:extLst>
                </p:cNvPr>
                <p:cNvSpPr/>
                <p:nvPr/>
              </p:nvSpPr>
              <p:spPr>
                <a:xfrm>
                  <a:off x="7894416" y="3197241"/>
                  <a:ext cx="2043296" cy="163411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Arial" panose="020B0604020202020204"/>
                      <a:ea typeface="+mn-ea"/>
                      <a:cs typeface="+mn-cs"/>
                    </a:rPr>
                    <a:t> AWS Cloud</a:t>
                  </a:r>
                </a:p>
              </p:txBody>
            </p:sp>
            <p:pic>
              <p:nvPicPr>
                <p:cNvPr id="22" name="Graphic 21">
                  <a:extLst>
                    <a:ext uri="{FF2B5EF4-FFF2-40B4-BE49-F238E27FC236}">
                      <a16:creationId xmlns:a16="http://schemas.microsoft.com/office/drawing/2014/main" xmlns="" id="{8EBD5A43-9F65-4AC4-BA34-908228173856}"/>
                    </a:ext>
                    <a:ext uri="{C183D7F6-B498-43B3-948B-1728B52AA6E4}">
                      <adec:decorative xmlns:adec="http://schemas.microsoft.com/office/drawing/2017/decorative" xmlns="" val="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894416" y="3197242"/>
                  <a:ext cx="457200" cy="457200"/>
                </a:xfrm>
                <a:prstGeom prst="rect">
                  <a:avLst/>
                </a:prstGeom>
              </p:spPr>
            </p:pic>
          </p:grpSp>
        </p:grpSp>
      </p:grpSp>
    </p:spTree>
    <p:custDataLst>
      <p:tags r:id="rId1"/>
    </p:custDataLst>
    <p:extLst>
      <p:ext uri="{BB962C8B-B14F-4D97-AF65-F5344CB8AC3E}">
        <p14:creationId xmlns:p14="http://schemas.microsoft.com/office/powerpoint/2010/main" val="36032368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6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0752BD-F26E-41FF-9FB5-6A9780D93A83}">
  <ds:schemaRefs>
    <ds:schemaRef ds:uri="http://www.w3.org/XML/1998/namespace"/>
    <ds:schemaRef ds:uri="3203751e-7f26-4ef4-9d45-82e84d52b1db"/>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1507056-CAA4-4785-A519-2D6E8275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98</TotalTime>
  <Words>1285</Words>
  <Application>Microsoft Office PowerPoint</Application>
  <PresentationFormat>Widescreen</PresentationFormat>
  <Paragraphs>346</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Amazon Ember</vt:lpstr>
      <vt:lpstr>Amazon Ember Heavy</vt:lpstr>
      <vt:lpstr>Amazon Ember Light</vt:lpstr>
      <vt:lpstr>Arial</vt:lpstr>
      <vt:lpstr>Calibri</vt:lpstr>
      <vt:lpstr>Lucida Console</vt:lpstr>
      <vt:lpstr>Wingdings</vt:lpstr>
      <vt:lpstr>4_TC-2022-OneBrand</vt:lpstr>
      <vt:lpstr>Intro to Cloud Computing CS4037 (BCS-6A) Lecture 15</vt:lpstr>
      <vt:lpstr>Module 8: Databases</vt:lpstr>
      <vt:lpstr>Module overview</vt:lpstr>
      <vt:lpstr>Module objectives</vt:lpstr>
      <vt:lpstr>Section 1: Amazon Relational Database Service</vt:lpstr>
      <vt:lpstr>Amazon Relational Database Service</vt:lpstr>
      <vt:lpstr>Unmanaged versus managed services</vt:lpstr>
      <vt:lpstr>Challenges of  unmanaged relational databases</vt:lpstr>
      <vt:lpstr>Amazon RDS</vt:lpstr>
      <vt:lpstr>From on-premises databases to Amazon RDS</vt:lpstr>
      <vt:lpstr>Managed services responsibilities</vt:lpstr>
      <vt:lpstr>Amazon RDS DB instances</vt:lpstr>
      <vt:lpstr>Amazon RDS in a virtual private cloud (VPC)</vt:lpstr>
      <vt:lpstr>High availability with Multi-AZ deployment (1 of 2)</vt:lpstr>
      <vt:lpstr>High availability with Multi-AZ deployment (2 of 2)</vt:lpstr>
      <vt:lpstr>Amazon RDS read replicas</vt:lpstr>
      <vt:lpstr>Use cases</vt:lpstr>
      <vt:lpstr>When to Use Amazon RDS</vt:lpstr>
      <vt:lpstr>Amazon RDS: Clock-hour billing and database characteristics </vt:lpstr>
      <vt:lpstr>Amazon RDS: DB purchase type and multiple DB instances</vt:lpstr>
      <vt:lpstr>Amazon RDS: Storage</vt:lpstr>
      <vt:lpstr>Amazon RDS: Deployment type and data transfer</vt:lpstr>
      <vt:lpstr>Recorded demo: Amazon RDS console </vt:lpstr>
      <vt:lpstr>Build Your DB Server and Interact with Your DB Using an App</vt:lpstr>
      <vt:lpstr>Lab 5: Scenario</vt:lpstr>
      <vt:lpstr>Lab 5: Tasks</vt:lpstr>
      <vt:lpstr>Lab 5: Final product</vt:lpstr>
      <vt:lpstr>Section 1 key takeaways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17</cp:revision>
  <cp:lastPrinted>2022-05-18T04:14:16Z</cp:lastPrinted>
  <dcterms:created xsi:type="dcterms:W3CDTF">2022-03-28T19:31:41Z</dcterms:created>
  <dcterms:modified xsi:type="dcterms:W3CDTF">2023-05-02T07:42:11Z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